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a8ed5e2ed24f64" /><Relationship Type="http://schemas.openxmlformats.org/officeDocument/2006/relationships/extended-properties" Target="/docProps/app.xml" Id="Rbded5f1e7d8c4984" /><Relationship Type="http://schemas.openxmlformats.org/officeDocument/2006/relationships/officeDocument" Target="/ppt/presentation.xml" Id="R7547ea556fa94b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c8f3931aac48c2"/>
  </p:sldMasterIdLst>
  <p:notesMasterIdLst>
    <p:notesMasterId xmlns:r="http://schemas.openxmlformats.org/officeDocument/2006/relationships" r:id="R4fde7929e34a47c8"/>
  </p:notesMasterIdLst>
  <p:sldIdLst>
    <p:sldId xmlns:r="http://schemas.openxmlformats.org/officeDocument/2006/relationships" id="256" r:id="Rc8f631c949a64fcd"/>
    <p:sldId xmlns:r="http://schemas.openxmlformats.org/officeDocument/2006/relationships" id="257" r:id="R6380a9fa4b714a91"/>
    <p:sldId xmlns:r="http://schemas.openxmlformats.org/officeDocument/2006/relationships" id="258" r:id="R6305011335c5446f"/>
    <p:sldId xmlns:r="http://schemas.openxmlformats.org/officeDocument/2006/relationships" id="259" r:id="R6a967df201b84b0d"/>
    <p:sldId xmlns:r="http://schemas.openxmlformats.org/officeDocument/2006/relationships" id="260" r:id="Rcf430c11a4d847a9"/>
    <p:sldId xmlns:r="http://schemas.openxmlformats.org/officeDocument/2006/relationships" id="261" r:id="Rad4510ce45094eab"/>
    <p:sldId xmlns:r="http://schemas.openxmlformats.org/officeDocument/2006/relationships" id="262" r:id="R3d8ab37007a542d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eac585cb594e69" /><Relationship Type="http://schemas.openxmlformats.org/officeDocument/2006/relationships/slideMaster" Target="/ppt/slideMasters/slideMaster1.xml" Id="Rbdc8f3931aac48c2" /><Relationship Type="http://schemas.openxmlformats.org/officeDocument/2006/relationships/notesMaster" Target="/ppt/notesMasters/notesMaster1.xml" Id="R4fde7929e34a47c8" /><Relationship Type="http://schemas.openxmlformats.org/officeDocument/2006/relationships/presProps" Target="/ppt/presProps.xml" Id="Rb548c4f82ebd46e1" /><Relationship Type="http://schemas.openxmlformats.org/officeDocument/2006/relationships/tableStyles" Target="/ppt/tableStyles.xml" Id="R800b2081b0d448d6" /><Relationship Type="http://schemas.openxmlformats.org/officeDocument/2006/relationships/slide" Target="/ppt/slides/slide1.xml" Id="Rc8f631c949a64fcd" /><Relationship Type="http://schemas.openxmlformats.org/officeDocument/2006/relationships/slide" Target="/ppt/slides/slide2.xml" Id="R6380a9fa4b714a91" /><Relationship Type="http://schemas.openxmlformats.org/officeDocument/2006/relationships/slide" Target="/ppt/slides/slide3.xml" Id="R6305011335c5446f" /><Relationship Type="http://schemas.openxmlformats.org/officeDocument/2006/relationships/slide" Target="/ppt/slides/slide4.xml" Id="R6a967df201b84b0d" /><Relationship Type="http://schemas.openxmlformats.org/officeDocument/2006/relationships/slide" Target="/ppt/slides/slide5.xml" Id="Rcf430c11a4d847a9" /><Relationship Type="http://schemas.openxmlformats.org/officeDocument/2006/relationships/slide" Target="/ppt/slides/slide6.xml" Id="Rad4510ce45094eab" /><Relationship Type="http://schemas.openxmlformats.org/officeDocument/2006/relationships/slide" Target="/ppt/slides/slide7.xml" Id="R3d8ab37007a542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296e5ba544486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4d9b89d7224944" /><Relationship Type="http://schemas.openxmlformats.org/officeDocument/2006/relationships/notesMaster" Target="/ppt/notesMasters/notesMaster1.xml" Id="R7e4a621faea04f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50f53100af4d0f" /><Relationship Type="http://schemas.openxmlformats.org/officeDocument/2006/relationships/notesMaster" Target="/ppt/notesMasters/notesMaster1.xml" Id="R42b1ae7bcfe649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52dc652db74221" /><Relationship Type="http://schemas.openxmlformats.org/officeDocument/2006/relationships/notesMaster" Target="/ppt/notesMasters/notesMaster1.xml" Id="R03555f7cff1d4b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3575f7519948b2" /><Relationship Type="http://schemas.openxmlformats.org/officeDocument/2006/relationships/notesMaster" Target="/ppt/notesMasters/notesMaster1.xml" Id="Rd0e296ef96014cd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a5aab5b5cd84045" /><Relationship Type="http://schemas.openxmlformats.org/officeDocument/2006/relationships/notesMaster" Target="/ppt/notesMasters/notesMaster1.xml" Id="R2cb0516d150042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4c550609bd4b88" /><Relationship Type="http://schemas.openxmlformats.org/officeDocument/2006/relationships/notesMaster" Target="/ppt/notesMasters/notesMaster1.xml" Id="R9624af96683b48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fbb02d9f054466" /><Relationship Type="http://schemas.openxmlformats.org/officeDocument/2006/relationships/notesMaster" Target="/ppt/notesMasters/notesMaster1.xml" Id="R327a6b80950043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https://unsplash.com/photos/young-girl-holding-a-laptop-in-a-classroom-JjqCLP9imQI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https://edu.gov.cz/msmt-diskutovalo-podobu-strategie-ai-ve-vzdelavani-odborny-workshop-prinesl-klicove-podnety-pro-dalsi-smerovani/</a:t>
            </a:r>
          </a:p>
          <a:p xmlns:a="http://schemas.openxmlformats.org/drawingml/2006/main">
            <a:r>
              <a:t>https://edu.gov.cz/digitalni-vzdelavani-v-datech-shrnuti-odborneho-panelu-ips-data/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https://edu.gov.cz/msmt-diskutovalo-podobu-strategie-ai-ve-vzdelavani-odborny-workshop-prinesl-klicove-podnety-pro-dalsi-smerovani/</a:t>
            </a:r>
          </a:p>
          <a:p xmlns:a="http://schemas.openxmlformats.org/drawingml/2006/main">
            <a:r>
              <a:t>https://edu.gov.cz/digitalni-vzdelavani-v-datech-shrnuti-odborneho-panelu-ips-data/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https://edu.gov.cz/msmt-diskutovalo-podobu-strategie-ai-ve-vzdelavani-odborny-workshop-prinesl-klicove-podnety-pro-dalsi-smerovani/</a:t>
            </a:r>
          </a:p>
          <a:p xmlns:a="http://schemas.openxmlformats.org/drawingml/2006/main">
            <a:r>
              <a:t>https://edu.gov.cz/digitalni-vzdelavani-v-datech-shrnuti-odborneho-panelu-ips-data/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https://edu.gov.cz/msmt-diskutovalo-podobu-strategie-ai-ve-vzdelavani-odborny-workshop-prinesl-klicove-podnety-pro-dalsi-smerovani/</a:t>
            </a:r>
          </a:p>
          <a:p xmlns:a="http://schemas.openxmlformats.org/drawingml/2006/main">
            <a:r>
              <a:t>https://edu.gov.cz/digitalni-vzdelavani-v-datech-shrnuti-odborneho-panelu-ips-data/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https://edu.gov.cz/msmt-diskutovalo-podobu-strategie-ai-ve-vzdelavani-odborny-workshop-prinesl-klicove-podnety-pro-dalsi-smerovani/</a:t>
            </a:r>
          </a:p>
          <a:p xmlns:a="http://schemas.openxmlformats.org/drawingml/2006/main">
            <a:r>
              <a:t>https://edu.gov.cz/digitalni-vzdelavani-v-datech-shrnuti-odborneho-panelu-ips-data/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https://edu.gov.cz/msmt-diskutovalo-podobu-strategie-ai-ve-vzdelavani-odborny-workshop-prinesl-klicove-podnety-pro-dalsi-smerovani/</a:t>
            </a:r>
          </a:p>
          <a:p xmlns:a="http://schemas.openxmlformats.org/drawingml/2006/main">
            <a:r>
              <a:t>https://edu.gov.cz/digitalni-vzdelavani-v-datech-shrnuti-odborneho-panelu-ips-data/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20399df0c24d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7f59465fb745d9" /><Relationship Type="http://schemas.openxmlformats.org/officeDocument/2006/relationships/slideLayout" Target="/ppt/slideLayouts/slideLayout1.xml" Id="R07d7cef6f10d42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d7cef6f10d42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15872ce02e4661" /><Relationship Type="http://schemas.openxmlformats.org/officeDocument/2006/relationships/image" Target="/ppt/media/image.jpeg" Id="R0d354f584fce46a7" /><Relationship Type="http://schemas.openxmlformats.org/officeDocument/2006/relationships/notesSlide" Target="/ppt/notesSlides/notesSlide1.xml" Id="Ra1479a86cca44eb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27804613bd4d36" /><Relationship Type="http://schemas.openxmlformats.org/officeDocument/2006/relationships/notesSlide" Target="/ppt/notesSlides/notesSlide2.xml" Id="Rc76f60ed211a47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fe8cb817664260" /><Relationship Type="http://schemas.openxmlformats.org/officeDocument/2006/relationships/notesSlide" Target="/ppt/notesSlides/notesSlide3.xml" Id="R84009de1645f4c0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c978adfabb4c95" /><Relationship Type="http://schemas.openxmlformats.org/officeDocument/2006/relationships/notesSlide" Target="/ppt/notesSlides/notesSlide4.xml" Id="Rbbfaddc914714d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fb733ec32144d2" /><Relationship Type="http://schemas.openxmlformats.org/officeDocument/2006/relationships/notesSlide" Target="/ppt/notesSlides/notesSlide5.xml" Id="R15622d42476044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b16825ab41405b" /><Relationship Type="http://schemas.openxmlformats.org/officeDocument/2006/relationships/notesSlide" Target="/ppt/notesSlides/notesSlide6.xml" Id="Rdbac2ee2ede144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6b222158a248ef" /><Relationship Type="http://schemas.openxmlformats.org/officeDocument/2006/relationships/notesSlide" Target="/ppt/notesSlides/notesSlide7.xml" Id="Ree1e2e2ba368408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354f584fce46a7"/>
          <a:srcRect xmlns:a="http://schemas.openxmlformats.org/drawingml/2006/main" l="0" t="14844" r="0" b="148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E06E37-7F5C-493A-8A79-5B0263029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85800"/>
            <a:ext cx="108585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86667"/>
            </a:srgbClr>
          </a:solidFill>
          <a:ln xmlns:a="http://schemas.openxmlformats.org/drawingml/2006/main" w="47625">
            <a:solidFill>
              <a:srgbClr val="1D4ED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1D4ED8"/>
                </a:solidFill>
              </a:defRPr>
            </a:pPr>
            <a:r>
              <a:rPr sz="3900" b="1">
                <a:solidFill>
                  <a:srgbClr val="1D4ED8"/>
                </a:solidFill>
              </a:rPr>
              <a:t>AI: POMOCNÍK, NEBO PODVÁDĚNÍ?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6F49F1-55CA-4CA4-B8D6-DE54572C3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143250"/>
            <a:ext cx="819150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C7">
              <a:alpha val="93333"/>
            </a:srgbClr>
          </a:solidFill>
          <a:ln xmlns:a="http://schemas.openxmlformats.org/drawingml/2006/main" w="38100">
            <a:solidFill>
              <a:srgbClr val="F59E0B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11827"/>
                </a:solidFill>
              </a:defRPr>
            </a:pPr>
            <a:r>
              <a:rPr sz="1875" b="1">
                <a:solidFill>
                  <a:srgbClr val="111827"/>
                </a:solidFill>
              </a:rPr>
              <a:t>Chatboti, domácí úkoly, hodnocení, odpovědnost, chyby, citování a budoucnost vzdělávání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C4EFE8-D3E2-4759-8AD6-7F42DD579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572125"/>
            <a:ext cx="5238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PODROBNÝ A KOMZÁVĚREČNÝ PŘEHLED</a:t>
            </a:r>
          </a:p>
        </p:txBody>
      </p:sp>
    </p:spTree>
    <p:extLst>
      <p:ext uri="{BB962C8B-B14F-4D97-AF65-F5344CB8AC3E}">
        <p14:creationId xmlns:p14="http://schemas.microsoft.com/office/powerpoint/2010/main" val="7516645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D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6C67AC-B157-4F29-A631-3A75DF6A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1D4ED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1D4ED8"/>
                </a:solidFill>
              </a:defRPr>
            </a:pPr>
            <a:r>
              <a:rPr sz="2475" b="1">
                <a:solidFill>
                  <a:srgbClr val="1D4ED8"/>
                </a:solidFill>
              </a:rPr>
              <a:t>GENERATIVNÍ AI UŽ JE SOUČÁSTÍ ŠKOLNÍ PRÁCE – AŤ SE NÁM TO LÍBÍ, NEBO 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45C752-F64C-4662-8789-CD6D74C0A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971550"/>
            <a:ext cx="3714750" cy="2152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CO UMÍ?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vysvětlit pojem jinými slovy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navrhnout osnovu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opravit jazyk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vytvořit příklady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poradit s programem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shrnout text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překládat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pokládat procvičovací otázky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C3861E-C52E-4C98-A4E4-61246290A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971550"/>
            <a:ext cx="347662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38100">
            <a:solidFill>
              <a:srgbClr val="1E3A8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LEPŠÍ VÝSTUP</a:t>
            </a:r>
          </a:p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≠</a:t>
            </a:r>
          </a:p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HLUBŠÍ POROZUMĚNÍ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99FD9B-4209-498C-84BE-C7D182195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971550"/>
            <a:ext cx="3952875" cy="2152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28575">
            <a:solidFill>
              <a:srgbClr val="166534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KDE SE POUŽÍVÁ?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domácí úkoly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seminární práce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prezentace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programování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jazyková korektura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příprava na test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brainstorming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tvorba obrázků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B9839D-A988-410D-B144-22A0BC26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495300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7F3"/>
          </a:solidFill>
          <a:ln xmlns:a="http://schemas.openxmlformats.org/drawingml/2006/main" w="28575">
            <a:solidFill>
              <a:srgbClr val="BE185D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PROBLÉM NENÍ JEN „OPSAL / NEOPSAL“.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Student může AI použít jako učitele, spolupracovníka, korektora, vyhledávač nebo autora celé práce. Jednotlivé způsoby rozvíjejí úplně jiné dovednosti.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12A01-94DD-4275-B73D-89F2DCC8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333750"/>
            <a:ext cx="5334000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28575">
            <a:solidFill>
              <a:srgbClr val="6B21A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AI může zlepšit výsledek, ale zároveň skrýt, co student skutečně umí.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F296A-DB64-4E82-9BAF-732A6B64B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62500"/>
            <a:ext cx="5000625" cy="128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923C"/>
          </a:solidFill>
          <a:ln xmlns:a="http://schemas.openxmlformats.org/drawingml/2006/main" w="28575">
            <a:solidFill>
              <a:srgbClr val="9A3412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KLÍČOVÁ OTÁZKA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Kterou část přemýšlení má udělat student a kterou může bezpečně delegovat nástroji?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DBCA94-E48F-413A-8D75-D1418B3F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AI VE ŠKOLE | školní prezentace | 8. 9. 2026 | 2</a:t>
            </a:r>
          </a:p>
        </p:txBody>
      </p:sp>
    </p:spTree>
    <p:extLst>
      <p:ext uri="{BB962C8B-B14F-4D97-AF65-F5344CB8AC3E}">
        <p14:creationId xmlns:p14="http://schemas.microsoft.com/office/powerpoint/2010/main" val="1386582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0F2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62C2C-F3EA-411A-920A-F95B87F9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7C3AE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7C3AED"/>
                </a:solidFill>
              </a:defRPr>
            </a:pPr>
            <a:r>
              <a:rPr sz="2475" b="1">
                <a:solidFill>
                  <a:srgbClr val="7C3AED"/>
                </a:solidFill>
              </a:rPr>
              <a:t>AI MŮŽE UČENÍ URYCHLIT, ALE TAKÉ HO ÚPLNĚ OBEJÍT!!!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C86B5F-B826-4B23-8628-12B4B9E3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971550"/>
            <a:ext cx="5715000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FCE7"/>
          </a:solidFill>
          <a:ln xmlns:a="http://schemas.openxmlformats.org/drawingml/2006/main" w="47625">
            <a:solidFill>
              <a:srgbClr val="15803D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POMÁHÁ / VÝH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1. nabídne jiné vysvětlení složitého tématu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2. vytvoří úlohy podle úrovně studenta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3. poskytne rychlou zpětnou vazbu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4. pomůže s nápady a strukturou textu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5. podpoří studenty s jazykovou bariérou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6. usnadní experimentování s kódem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7. umožní diskutovat nad více variantami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8. může zvýšit samostatnost při učení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9. pomáhá formulovat otázky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10. šetří čas u rutinních činností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D72CE-0B98-4DB7-B1D2-8FAEC20D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971550"/>
            <a:ext cx="5715000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E2E2"/>
          </a:solidFill>
          <a:ln xmlns:a="http://schemas.openxmlformats.org/drawingml/2006/main" w="47625">
            <a:solidFill>
              <a:srgbClr val="DC2626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RIZIKA / PROBLÉMY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1. může uvádět přesvědčivé nepravdy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2. student může odevzdat práci, které nerozumí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3. stírá hranici mezi pomocí a autorstvím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4. komplikuje spravedlivé hodnocení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5. může reprodukovat předsudky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6. zpracovává vložená data a osobní údaje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7. výsledky závisí na kvalitě zadání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8. omezuje procvičení základních dovedností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9. placené nástroje vytvářejí nerovnost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10. svádí k přijetí první odpovědi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E9F5A8-7186-4EF4-AB31-947F8C88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953125"/>
            <a:ext cx="809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0000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AI NENÍ AUTOMATICKY PODVOD – ROZHODUJE ÚČEL, ROZSAH A PŘIZNÁNÍ POUŽITÍ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9CDB35-DC80-4259-8F3D-DA26064DE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AI VE ŠKOLE | školní prezentace | 8. 9. 2026 | 3</a:t>
            </a:r>
          </a:p>
        </p:txBody>
      </p:sp>
    </p:spTree>
    <p:extLst>
      <p:ext uri="{BB962C8B-B14F-4D97-AF65-F5344CB8AC3E}">
        <p14:creationId xmlns:p14="http://schemas.microsoft.com/office/powerpoint/2010/main" val="16101327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7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51B949-64E8-4FC1-BD32-9DF1571D1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C2410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C2410C"/>
                </a:solidFill>
              </a:defRPr>
            </a:pPr>
            <a:r>
              <a:rPr sz="2475" b="1">
                <a:solidFill>
                  <a:srgbClr val="C2410C"/>
                </a:solidFill>
              </a:rPr>
              <a:t>STEJNÝ NÁSTROJ, PĚT RŮZNÝCH ZPŮSOBŮ POUŽITÍ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63AC9D-5706-407D-A55A-318DA76FE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38100">
            <a:solidFill>
              <a:srgbClr val="7F1D1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AI JAKO UČITEL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„Vysvětli mi to.“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307CAA-2732-4A1E-9BBD-F7A1296A5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38100">
            <a:solidFill>
              <a:srgbClr val="1E3A8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AI JAKO KOREKTOR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„Najdi chyby.“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7E3D88-01A8-49F8-9F8A-E46167E6A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CC15"/>
          </a:solidFill>
          <a:ln xmlns:a="http://schemas.openxmlformats.org/drawingml/2006/main" w="38100">
            <a:solidFill>
              <a:srgbClr val="A1620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827"/>
                </a:solidFill>
              </a:defRPr>
            </a:pPr>
            <a:r>
              <a:rPr sz="1950" b="1">
                <a:solidFill>
                  <a:srgbClr val="111827"/>
                </a:solidFill>
              </a:rPr>
              <a:t>AI JAKO AUTOR</a:t>
            </a:r>
          </a:p>
          <a:p xmlns:a="http://schemas.openxmlformats.org/drawingml/2006/main">
            <a:pPr algn="ctr">
              <a:defRPr sz="1950" b="1">
                <a:solidFill>
                  <a:srgbClr val="111827"/>
                </a:solidFill>
              </a:defRPr>
            </a:pPr>
            <a:r>
              <a:rPr sz="1950" b="1">
                <a:solidFill>
                  <a:srgbClr val="111827"/>
                </a:solidFill>
              </a:rPr>
              <a:t>„Udělej vše za mě.“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AA0645-DD74-443C-AD93-1BE525B5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952750"/>
            <a:ext cx="53340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F766E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PŘÍKLAD: STUDENT PÍŠE REFERÁT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A) nechá si vysvětlit neznámý pojem</a:t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B) požádá o připomínky k vlastnímu textu</a:t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C) nechá si navrhnout osnovu</a:t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D) vygeneruje celé odstavce a upraví je</a:t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E) odevzdá kompletní výstup bez kontroly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Kde přesně začíná podvádění?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14A10C-89D6-4989-B3CD-D1E9C63B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52750"/>
            <a:ext cx="5715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A5A5"/>
          </a:solidFill>
          <a:ln xmlns:a="http://schemas.openxmlformats.org/drawingml/2006/main" w="28575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VÝSLEDEK NEMUSÍ PROKAZOVAT DOVEDNOST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Dokonalý text může zakrývat nulové porozumění.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2185B2-1917-4AD1-BD56-64E4EF69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38625"/>
            <a:ext cx="528637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E6FD"/>
          </a:solidFill>
          <a:ln xmlns:a="http://schemas.openxmlformats.org/drawingml/2006/main" w="28575">
            <a:solidFill>
              <a:srgbClr val="0369A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MŠMT zdůrazňuje, že schopnost pracovat s AI bude důležitá, ale samotné používání nástroje nezaručuje kvalitní učení.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39F327-1D43-445B-B3A9-71B7F7E5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810250"/>
            <a:ext cx="9525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7F3D0"/>
          </a:solidFill>
          <a:ln xmlns:a="http://schemas.openxmlformats.org/drawingml/2006/main" w="28575">
            <a:solidFill>
              <a:srgbClr val="04785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OTÁZKA PRO HODNOCENÍ: CO MÁ TENTO ÚKOL PROKÁZAT?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24ECD-B762-48AE-83C6-BB8BB732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AI VE ŠKOLE | školní prezentace | 8. 9. 2026 | 4</a:t>
            </a:r>
          </a:p>
        </p:txBody>
      </p:sp>
    </p:spTree>
    <p:extLst>
      <p:ext uri="{BB962C8B-B14F-4D97-AF65-F5344CB8AC3E}">
        <p14:creationId xmlns:p14="http://schemas.microsoft.com/office/powerpoint/2010/main" val="5630573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3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9546AE-8ACA-4A19-B355-C657C10B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6D28D9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6D28D9"/>
                </a:solidFill>
              </a:defRPr>
            </a:pPr>
            <a:r>
              <a:rPr sz="2475" b="1">
                <a:solidFill>
                  <a:srgbClr val="6D28D9"/>
                </a:solidFill>
              </a:rPr>
              <a:t>NEJČASTĚJŠÍ PROBLÉMY, KTERÉ SE DO HOTOVÉHO TEXTU NEVEJDOU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86A5E8-D7DE-44D1-BEB7-DD4043C67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HALUCINACE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AI může vytvořit smyšlené údaje, citace nebo zdroje a podat je sebevědomým tónem.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8F4667-3626-4C0B-8215-A4B47DA87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AUTORSTVÍ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Není vždy jasné, která myšlenka a formulace je studentova a která vznikla automaticky.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1ECE50-468C-46FF-88F1-8904A6883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SOUKROMÍ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Do veřejného nástroje nepatří osobní údaje, neveřejné školní materiály ani citlivé informace.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B258AC-E6A4-470D-A412-AF1A3FFB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ZÁVISLOST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Pokud nástroj řeší každý první krok, student může ztrácet schopnost začít a přemýšlet samostatně.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6B324-59AD-4675-87A5-82E64B7C7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NEROVNOST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Studenti mají různé nástroje, placené funkce, zařízení i zkušenosti s formulací zadání.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D0C79-A14B-4A48-92D7-B353323C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923C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KONTROLA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Odpověď musí někdo ověřit. Za odevzdanou práci odpovídá student, nikoli chatbot.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3B4699-093B-45C1-BDF0-424221454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5857875"/>
            <a:ext cx="71437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28575">
            <a:solidFill>
              <a:srgbClr val="FDE0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DOBRÉ POUŽITÍ AI MUSÍ ZANECHAT VIDITELNÉ STUDENTOVO MYŠLENÍ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44979F-88F9-41C4-B0F8-C46702A46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AI VE ŠKOLE | školní prezentace | 8. 9. 2026 | 5</a:t>
            </a:r>
          </a:p>
        </p:txBody>
      </p:sp>
    </p:spTree>
    <p:extLst>
      <p:ext uri="{BB962C8B-B14F-4D97-AF65-F5344CB8AC3E}">
        <p14:creationId xmlns:p14="http://schemas.microsoft.com/office/powerpoint/2010/main" val="17283602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CFD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170055-09BB-49E7-84A8-B7AF6E28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04785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047857"/>
                </a:solidFill>
              </a:defRPr>
            </a:pPr>
            <a:r>
              <a:rPr sz="2475" b="1">
                <a:solidFill>
                  <a:srgbClr val="047857"/>
                </a:solidFill>
              </a:rPr>
              <a:t>PĚT MOŽNÝCH ŠKOLNÍCH REŽIMŮ PRO PRÁCI S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1A6BC4-C5F7-4615-835B-5207FC911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ÚPLNÝ ZÁKAZ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6B86FA-6152-4D37-A0F2-C9DED3082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DE0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AI se při úkolu nesmí použít. Jednoduché pravidlo, ale obtížně ověřitelné a někdy neodpovídá cíli výuky.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F58091-1872-43CC-B6DF-953A50E3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POVOLENÍ S CITACÍ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69728D-17BC-488B-8FD0-5A17712CC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60A5F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Student uvede nástroj, účel a části, kde AI pomohla. Posiluje transparentnost.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C9A6B-B21C-43B4-8660-46EC938E4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POUZE KONZULTACE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4B6A13-B1DD-41E1-8553-62FE292B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B7185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AI smí vysvětlovat, klást otázky a komentovat, ale nesmí vytvářet finální odpověď.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277035-85DA-4AE2-BA0C-2F2A7164A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SROVNÁNÍ VÝSTUPŮ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A60623-7A38-430B-A0BD-12AA4C47B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4ADE8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Student vytvoří vlastní řešení, porovná ho s AI a vysvětlí rozdíly, chyby a rozhodnutí.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3FCB81-9C59-4ED4-904B-A5F81EA02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VOLNÉ POUŽITÍ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A4D4F7-ED02-4BD7-9A7A-4629B9A3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C084F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Rozsah si určí student. Funguje pouze tehdy, když hodnocení ověřuje proces a porozumění.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C0759D-C626-4A6F-BF52-C75506BFD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48250"/>
            <a:ext cx="111442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C7"/>
          </a:solidFill>
          <a:ln xmlns:a="http://schemas.openxmlformats.org/drawingml/2006/main" w="38100">
            <a:solidFill>
              <a:srgbClr val="D9770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CO BY MĚLA PRAVIDLA UVÉST?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Povolený účel • přiznání použití • ověřování zdrojů • ochrana dat • odpovědnost za chyby • způsob hodnocení • uchování promptů • obhajoba výsledku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62701C-0D3E-4733-A0F4-0A5FD4CEE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AI VE ŠKOLE | školní prezentace | 8. 9. 2026 | 6</a:t>
            </a:r>
          </a:p>
        </p:txBody>
      </p:sp>
    </p:spTree>
    <p:extLst>
      <p:ext uri="{BB962C8B-B14F-4D97-AF65-F5344CB8AC3E}">
        <p14:creationId xmlns:p14="http://schemas.microsoft.com/office/powerpoint/2010/main" val="66499833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1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F02431-7752-4B32-B2A5-94A77537A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BE123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BE123C"/>
                </a:solidFill>
              </a:defRPr>
            </a:pPr>
            <a:r>
              <a:rPr sz="2475" b="1">
                <a:solidFill>
                  <a:srgbClr val="BE123C"/>
                </a:solidFill>
              </a:rPr>
              <a:t>AI VE ŠKOLE: ZAKÁZAT, POVOLIT, NEBO ZMĚNIT ZADÁVÁNÍ ÚKOLŮ?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4FE05A-0391-4ADD-9AC7-CDFDF017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000125"/>
            <a:ext cx="53816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CACA"/>
          </a:solidFill>
          <a:ln xmlns:a="http://schemas.openxmlformats.org/drawingml/2006/main" w="38100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ARGUMENT PRO OMEZENÍ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Škola potřebuje ověřit, co student skutečně umí. Pokud AI vytvoří text, řešení nebo program, může výsledná práce působit kvalitně, ale neprokazovat znalost ani dovednost. U některých úloh je samostatná práce bez AI nezbytná.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A72AB2-B026-4325-9AA8-C1A290A2A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000125"/>
            <a:ext cx="53816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DBFE"/>
          </a:solidFill>
          <a:ln xmlns:a="http://schemas.openxmlformats.org/drawingml/2006/main" w="38100">
            <a:solidFill>
              <a:srgbClr val="1D4ED8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ARGUMENT PRO SMYSLUPLNÉ POUŽITÍ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Schopnost pracovat s AI bude součástí studia i zaměstnání. Škola má učit zadávat úkol, kontrolovat výsledek, odhalovat chyby, chránit data a transparentně přiznat pomoc nástroje. Zákaz tyto kompetence nevytvoří.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35B48A-DF41-4139-93B2-71D789C4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762500"/>
            <a:ext cx="8667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38100">
            <a:solidFill>
              <a:srgbClr val="0000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MOŽNÝ KOMPROMIS: Každý úkol předem stanoví, zda je AI zakázaná, omezená, nebo očekávaná.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6966FB-E5D9-4F0D-B2F1-AF4A91DC9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695950"/>
            <a:ext cx="5905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KDE BYSTE HRANICI NASTAVILI VY?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F1519A-BF55-485C-AA33-3BAA5492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AI VE ŠKOLE | školní prezentace | 8. 9. 2026 | 7</a:t>
            </a:r>
          </a:p>
        </p:txBody>
      </p:sp>
    </p:spTree>
    <p:extLst>
      <p:ext uri="{BB962C8B-B14F-4D97-AF65-F5344CB8AC3E}">
        <p14:creationId xmlns:p14="http://schemas.microsoft.com/office/powerpoint/2010/main" val="19854846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2026-09-08T18:09:11.5480000Z</dcterms:created>
  <dcterms:modified xsi:type="dcterms:W3CDTF">2026-09-08T18:09:11.5480000Z</dcterms:modified>
</coreProperties>
</file>