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c2b941d3b3f43e5" /><Relationship Type="http://schemas.openxmlformats.org/officeDocument/2006/relationships/extended-properties" Target="/docProps/app.xml" Id="R9f53363556724017" /><Relationship Type="http://schemas.openxmlformats.org/officeDocument/2006/relationships/officeDocument" Target="/ppt/presentation.xml" Id="R283ad3e0568b477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8f2755e4585418d"/>
  </p:sldMasterIdLst>
  <p:notesMasterIdLst>
    <p:notesMasterId xmlns:r="http://schemas.openxmlformats.org/officeDocument/2006/relationships" r:id="R1672cd316d514fd5"/>
  </p:notesMasterIdLst>
  <p:sldIdLst>
    <p:sldId xmlns:r="http://schemas.openxmlformats.org/officeDocument/2006/relationships" id="256" r:id="Rf341a9f794d144e4"/>
    <p:sldId xmlns:r="http://schemas.openxmlformats.org/officeDocument/2006/relationships" id="257" r:id="R4425945eee9042ee"/>
    <p:sldId xmlns:r="http://schemas.openxmlformats.org/officeDocument/2006/relationships" id="258" r:id="R3ce885a7695349c6"/>
    <p:sldId xmlns:r="http://schemas.openxmlformats.org/officeDocument/2006/relationships" id="259" r:id="R80c878cbc6e44a2f"/>
    <p:sldId xmlns:r="http://schemas.openxmlformats.org/officeDocument/2006/relationships" id="260" r:id="Rc3b44f3e2c54438f"/>
    <p:sldId xmlns:r="http://schemas.openxmlformats.org/officeDocument/2006/relationships" id="261" r:id="R5f1c19ab9ad7448c"/>
    <p:sldId xmlns:r="http://schemas.openxmlformats.org/officeDocument/2006/relationships" id="262" r:id="R3fef33b94c6b474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91c95d231da4d98" /><Relationship Type="http://schemas.openxmlformats.org/officeDocument/2006/relationships/slideMaster" Target="/ppt/slideMasters/slideMaster1.xml" Id="R58f2755e4585418d" /><Relationship Type="http://schemas.openxmlformats.org/officeDocument/2006/relationships/notesMaster" Target="/ppt/notesMasters/notesMaster1.xml" Id="R1672cd316d514fd5" /><Relationship Type="http://schemas.openxmlformats.org/officeDocument/2006/relationships/presProps" Target="/ppt/presProps.xml" Id="R15b3c8a5509748b5" /><Relationship Type="http://schemas.openxmlformats.org/officeDocument/2006/relationships/tableStyles" Target="/ppt/tableStyles.xml" Id="R3de0e6bec5774cca" /><Relationship Type="http://schemas.openxmlformats.org/officeDocument/2006/relationships/slide" Target="/ppt/slides/slide1.xml" Id="Rf341a9f794d144e4" /><Relationship Type="http://schemas.openxmlformats.org/officeDocument/2006/relationships/slide" Target="/ppt/slides/slide2.xml" Id="R4425945eee9042ee" /><Relationship Type="http://schemas.openxmlformats.org/officeDocument/2006/relationships/slide" Target="/ppt/slides/slide3.xml" Id="R3ce885a7695349c6" /><Relationship Type="http://schemas.openxmlformats.org/officeDocument/2006/relationships/slide" Target="/ppt/slides/slide4.xml" Id="R80c878cbc6e44a2f" /><Relationship Type="http://schemas.openxmlformats.org/officeDocument/2006/relationships/slide" Target="/ppt/slides/slide5.xml" Id="Rc3b44f3e2c54438f" /><Relationship Type="http://schemas.openxmlformats.org/officeDocument/2006/relationships/slide" Target="/ppt/slides/slide6.xml" Id="R5f1c19ab9ad7448c" /><Relationship Type="http://schemas.openxmlformats.org/officeDocument/2006/relationships/slide" Target="/ppt/slides/slide7.xml" Id="R3fef33b94c6b474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aa486ddfa1a4cc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f82d80a3b1d4fa0" /><Relationship Type="http://schemas.openxmlformats.org/officeDocument/2006/relationships/notesMaster" Target="/ppt/notesMasters/notesMaster1.xml" Id="R3876a8ba032a4c4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884ad34333f42b2" /><Relationship Type="http://schemas.openxmlformats.org/officeDocument/2006/relationships/notesMaster" Target="/ppt/notesMasters/notesMaster1.xml" Id="R0520e93a8403451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ca71c14ec954a7d" /><Relationship Type="http://schemas.openxmlformats.org/officeDocument/2006/relationships/notesMaster" Target="/ppt/notesMasters/notesMaster1.xml" Id="Red0fd6171305429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4581b262de244d2" /><Relationship Type="http://schemas.openxmlformats.org/officeDocument/2006/relationships/notesMaster" Target="/ppt/notesMasters/notesMaster1.xml" Id="R368535dbdf4b4fa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5da5d9592a4c14" /><Relationship Type="http://schemas.openxmlformats.org/officeDocument/2006/relationships/notesMaster" Target="/ppt/notesMasters/notesMaster1.xml" Id="R106c0b068e7f463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3a540b2959b459c" /><Relationship Type="http://schemas.openxmlformats.org/officeDocument/2006/relationships/notesMaster" Target="/ppt/notesMasters/notesMaster1.xml" Id="Rdedfa29d070341c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c17b97a082a40f7" /><Relationship Type="http://schemas.openxmlformats.org/officeDocument/2006/relationships/notesMaster" Target="/ppt/notesMasters/notesMaster1.xml" Id="R768e6624b064438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https://unsplash.com/s/photos/clocks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https://www.cdc.gov/physical-activity-education/staying-healthy/sleep.html</a:t>
            </a:r>
          </a:p>
          <a:p xmlns:a="http://schemas.openxmlformats.org/drawingml/2006/main">
            <a:r>
              <a:t>https://jcsm.aasm.org/doi/10.5664/jcsm.6558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https://www.cdc.gov/physical-activity-education/staying-healthy/sleep.html</a:t>
            </a:r>
          </a:p>
          <a:p xmlns:a="http://schemas.openxmlformats.org/drawingml/2006/main">
            <a:r>
              <a:t>https://jcsm.aasm.org/doi/10.5664/jcsm.6558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https://www.cdc.gov/physical-activity-education/staying-healthy/sleep.html</a:t>
            </a:r>
          </a:p>
          <a:p xmlns:a="http://schemas.openxmlformats.org/drawingml/2006/main">
            <a:r>
              <a:t>https://jcsm.aasm.org/doi/10.5664/jcsm.6558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https://www.cdc.gov/physical-activity-education/staying-healthy/sleep.html</a:t>
            </a:r>
          </a:p>
          <a:p xmlns:a="http://schemas.openxmlformats.org/drawingml/2006/main">
            <a:r>
              <a:t>https://jcsm.aasm.org/doi/10.5664/jcsm.6558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https://www.cdc.gov/physical-activity-education/staying-healthy/sleep.html</a:t>
            </a:r>
          </a:p>
          <a:p xmlns:a="http://schemas.openxmlformats.org/drawingml/2006/main">
            <a:r>
              <a:t>https://jcsm.aasm.org/doi/10.5664/jcsm.6558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https://www.cdc.gov/physical-activity-education/staying-healthy/sleep.html</a:t>
            </a:r>
          </a:p>
          <a:p xmlns:a="http://schemas.openxmlformats.org/drawingml/2006/main">
            <a:r>
              <a:t>https://jcsm.aasm.org/doi/10.5664/jcsm.6558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e5536d4efe447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e2c5f7ed8174d9a" /><Relationship Type="http://schemas.openxmlformats.org/officeDocument/2006/relationships/slideLayout" Target="/ppt/slideLayouts/slideLayout1.xml" Id="Rdeafc6db25fa40b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eafc6db25fa40b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23e5afd15741aa" /><Relationship Type="http://schemas.openxmlformats.org/officeDocument/2006/relationships/image" Target="/ppt/media/image.jpeg" Id="R386224dcd87446b7" /><Relationship Type="http://schemas.openxmlformats.org/officeDocument/2006/relationships/notesSlide" Target="/ppt/notesSlides/notesSlide1.xml" Id="R2c3c4982dffa455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b3cc13bea6409a" /><Relationship Type="http://schemas.openxmlformats.org/officeDocument/2006/relationships/notesSlide" Target="/ppt/notesSlides/notesSlide2.xml" Id="R7ea36b13d9c44ff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63ad2b812d4f65" /><Relationship Type="http://schemas.openxmlformats.org/officeDocument/2006/relationships/notesSlide" Target="/ppt/notesSlides/notesSlide3.xml" Id="R01e8455782384e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1ee516cab44d90" /><Relationship Type="http://schemas.openxmlformats.org/officeDocument/2006/relationships/notesSlide" Target="/ppt/notesSlides/notesSlide4.xml" Id="R16756917d3764e0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7037f3e1854b0d" /><Relationship Type="http://schemas.openxmlformats.org/officeDocument/2006/relationships/notesSlide" Target="/ppt/notesSlides/notesSlide5.xml" Id="R2d66b1c2c80a42d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e2539973474cfe" /><Relationship Type="http://schemas.openxmlformats.org/officeDocument/2006/relationships/notesSlide" Target="/ppt/notesSlides/notesSlide6.xml" Id="R99cdc87ccae74e2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6f61138e514d5f" /><Relationship Type="http://schemas.openxmlformats.org/officeDocument/2006/relationships/notesSlide" Target="/ppt/notesSlides/notesSlide7.xml" Id="Ra2d0373225854183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6224dcd87446b7"/>
          <a:srcRect xmlns:a="http://schemas.openxmlformats.org/drawingml/2006/main" l="0" t="7813" r="0" b="78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083EB8-DF7F-4D8C-B4AB-7C61E2197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85800"/>
            <a:ext cx="108585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86667"/>
            </a:srgbClr>
          </a:solidFill>
          <a:ln xmlns:a="http://schemas.openxmlformats.org/drawingml/2006/main" w="47625">
            <a:solidFill>
              <a:srgbClr val="B45309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900" b="1">
                <a:solidFill>
                  <a:srgbClr val="B45309"/>
                </a:solidFill>
              </a:defRPr>
            </a:pPr>
            <a:r>
              <a:rPr sz="3900" b="1">
                <a:solidFill>
                  <a:srgbClr val="B45309"/>
                </a:solidFill>
              </a:rPr>
              <a:t>MĚLA BY ŠKOLA ZAČÍNAT POZDĚJI?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A613D6-467D-45B5-9CDD-59051438A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143250"/>
            <a:ext cx="819150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3C7">
              <a:alpha val="93333"/>
            </a:srgbClr>
          </a:solidFill>
          <a:ln xmlns:a="http://schemas.openxmlformats.org/drawingml/2006/main" w="38100">
            <a:solidFill>
              <a:srgbClr val="F59E0B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11827"/>
                </a:solidFill>
              </a:defRPr>
            </a:pPr>
            <a:r>
              <a:rPr sz="1875" b="1">
                <a:solidFill>
                  <a:srgbClr val="111827"/>
                </a:solidFill>
              </a:rPr>
              <a:t>Spánek, výkon, dojíždění, doprava, rozvrhy, rodiče, kroužky, učitelé a praktické důsledky změny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A06D56-26AA-4147-A526-C04A92A86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5572125"/>
            <a:ext cx="52387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PODROBNÝ A KOMZÁVĚREČNÝ PŘEHLED</a:t>
            </a:r>
          </a:p>
        </p:txBody>
      </p:sp>
    </p:spTree>
    <p:extLst>
      <p:ext uri="{BB962C8B-B14F-4D97-AF65-F5344CB8AC3E}">
        <p14:creationId xmlns:p14="http://schemas.microsoft.com/office/powerpoint/2010/main" val="13596250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B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2B7B8F-F5D5-4675-BB07-5449A0C81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B45309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B45309"/>
                </a:solidFill>
              </a:defRPr>
            </a:pPr>
            <a:r>
              <a:rPr sz="2475" b="1">
                <a:solidFill>
                  <a:srgbClr val="B45309"/>
                </a:solidFill>
              </a:rPr>
              <a:t>POSUNUTÍ PRVNÍ HODINY VYPADÁ JEDNODUŠE – ALE POSUNE TÉMĚŘ CELÝ DEN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20A39F-7F63-4D25-AC76-27F02BDD3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971550"/>
            <a:ext cx="3714750" cy="2152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28575">
            <a:solidFill>
              <a:srgbClr val="B91C1C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PROČ ZAČÍT POZDĚJI?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více příležitosti ke spánku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menší ranní ospalost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lepší pozornost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méně pozdních příchodů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bezpečnější ranní doprava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respekt k rytmu dospívajících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menší potřeba kofeinu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4C877C-E12A-4A05-BCF7-DF102ED4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971550"/>
            <a:ext cx="347662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A5FA"/>
          </a:solidFill>
          <a:ln xmlns:a="http://schemas.openxmlformats.org/drawingml/2006/main" w="38100">
            <a:solidFill>
              <a:srgbClr val="1E3A8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8:30</a:t>
            </a:r>
          </a:p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nebo později doporučují pro dospívající některé americké odborné společnosti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87F91B-C8EC-44B3-99C3-A99041563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971550"/>
            <a:ext cx="3952875" cy="2152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DE80"/>
          </a:solidFill>
          <a:ln xmlns:a="http://schemas.openxmlformats.org/drawingml/2006/main" w="28575">
            <a:solidFill>
              <a:srgbClr val="166534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CO SE ZKOMPLIKUJE?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konec vyučování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doprava a návazné spoje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kroužky a sport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brigády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sdílení budov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rozvrhy učitelů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vyzvedávání sourozenců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odpolední světlo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1594AB-981F-4A5F-B9F7-688EBFB9E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0"/>
            <a:ext cx="4953000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7F3"/>
          </a:solidFill>
          <a:ln xmlns:a="http://schemas.openxmlformats.org/drawingml/2006/main" w="28575">
            <a:solidFill>
              <a:srgbClr val="BE185D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POZDĚJŠÍ ZAČÁTEK NEVYTVÁŘÍ SPÁNEK AUTOMATICKY.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Pokud studenti posunou večerní aktivity o stejnou dobu, délka spánku se nezmění. Výzkumná otázka proto zní, zda pozdější začátek skutečně vede k pozdějšímu vstávání bez stejného posunu usnutí.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E046D1-D609-46C3-A575-6B2B0EA8B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333750"/>
            <a:ext cx="5334000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84FC"/>
          </a:solidFill>
          <a:ln xmlns:a="http://schemas.openxmlformats.org/drawingml/2006/main" w="28575">
            <a:solidFill>
              <a:srgbClr val="6B21A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Dospívající ve věku 13–18 let potřebují přibližně 8–10 hodin spánku denně.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80AC9D-87DA-450A-8087-6CDA7D204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762500"/>
            <a:ext cx="5000625" cy="1285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923C"/>
          </a:solidFill>
          <a:ln xmlns:a="http://schemas.openxmlformats.org/drawingml/2006/main" w="28575">
            <a:solidFill>
              <a:srgbClr val="9A3412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ORGANIZAČNÍ OTÁZKA</a:t>
            </a:r>
          </a:p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Je přínos pro zdraví a učení dostatečně velký, aby ospravedlnil změnu dopravy a odpoledního programu?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B83663-19E9-42F9-B8E9-7C2A9308D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ZAČÁTEK VÝUKY | školní prezentace | 8. 9. 2026 | 2</a:t>
            </a:r>
          </a:p>
        </p:txBody>
      </p:sp>
    </p:spTree>
    <p:extLst>
      <p:ext uri="{BB962C8B-B14F-4D97-AF65-F5344CB8AC3E}">
        <p14:creationId xmlns:p14="http://schemas.microsoft.com/office/powerpoint/2010/main" val="14925503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0F2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FFB7AD-51C4-4966-8746-C9586893C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7C3AED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7C3AED"/>
                </a:solidFill>
              </a:defRPr>
            </a:pPr>
            <a:r>
              <a:rPr sz="2475" b="1">
                <a:solidFill>
                  <a:srgbClr val="7C3AED"/>
                </a:solidFill>
              </a:rPr>
              <a:t>POZDĚJŠÍ ZAČÁTEK MÁ ZDRAVOTNÍ ARGUMENTY, ALE TAKÉ PRAKTICKÉ NÁKLADY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DEE989-3E8B-45A6-9528-956E8C8DF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971550"/>
            <a:ext cx="5715000" cy="485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FCE7"/>
          </a:solidFill>
          <a:ln xmlns:a="http://schemas.openxmlformats.org/drawingml/2006/main" w="47625">
            <a:solidFill>
              <a:srgbClr val="15803D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POMÁHÁ / VÝH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1. nabízí více času na ranní spánek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2. lépe odpovídá rytmu dospívajících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3. může snížit ospalost v prvních hodinách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4. může podpořit pozornost a výkon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5. může snížit pozdní příchody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6. omezuje ranní spěch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7. může zlepšit náladu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8. snižuje potřebu velmi časného vstávání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9. pomáhá studentům s dlouhým dojížděním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10. zdůrazňuje význam spánku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7A4399-3289-4A33-90E0-479F99403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971550"/>
            <a:ext cx="5715000" cy="485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E2E2"/>
          </a:solidFill>
          <a:ln xmlns:a="http://schemas.openxmlformats.org/drawingml/2006/main" w="47625">
            <a:solidFill>
              <a:srgbClr val="DC2626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RIZIKA / PROBLÉMY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1. vyučování končí později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2. komplikuje sportovní tréninky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3. může zasáhnout brigády a kroužky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4. mění jízdní řády a školní dopravu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5. komplikuje sdílení učeben a budov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6. ovlivní pracovní dobu zaměstnanců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7. může zkrátit rodinný večer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8. studenti mohou začít chodit spát později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9. hůře se sladí více stupňů školy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10. změna vyžaduje dlouhodobé vyhodnocení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7D6F79-7C9D-4ED0-9A09-B585BB750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5953125"/>
            <a:ext cx="809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28575">
            <a:solidFill>
              <a:srgbClr val="000000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11827"/>
                </a:solidFill>
              </a:defRPr>
            </a:pPr>
            <a:r>
              <a:rPr sz="1350" b="1">
                <a:solidFill>
                  <a:srgbClr val="111827"/>
                </a:solidFill>
              </a:rPr>
              <a:t>OTÁZKA NENÍ JEN „V KOLIK“, ALE CO SE STANE SE ZBYTKEM DNE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9B3B98-C474-418D-A30E-9ECF7B850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ZAČÁTEK VÝUKY | školní prezentace | 8. 9. 2026 | 3</a:t>
            </a:r>
          </a:p>
        </p:txBody>
      </p:sp>
    </p:spTree>
    <p:extLst>
      <p:ext uri="{BB962C8B-B14F-4D97-AF65-F5344CB8AC3E}">
        <p14:creationId xmlns:p14="http://schemas.microsoft.com/office/powerpoint/2010/main" val="12857417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7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425F31-5FEB-4557-AA06-16F6D773F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C2410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C2410C"/>
                </a:solidFill>
              </a:defRPr>
            </a:pPr>
            <a:r>
              <a:rPr sz="2475" b="1">
                <a:solidFill>
                  <a:srgbClr val="C2410C"/>
                </a:solidFill>
              </a:rPr>
              <a:t>PROČ SE V DOPORUČENÍCH OBJEVUJE HRANICE 8:30?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4E2546-467C-4891-83C9-ACA4A2081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00125"/>
            <a:ext cx="36671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38100">
            <a:solidFill>
              <a:srgbClr val="7F1D1D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8–10 HODIN</a:t>
            </a:r>
          </a:p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doporučený spánek 13–18 let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375782-2B77-4848-90BF-EA7EF74C5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1000125"/>
            <a:ext cx="36671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38100">
            <a:solidFill>
              <a:srgbClr val="1E3A8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8:30</a:t>
            </a:r>
          </a:p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často doporučený nejčasnější začátek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7AAA4F-4E20-4AE8-B2DA-B6CE8713D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000125"/>
            <a:ext cx="36671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CC15"/>
          </a:solidFill>
          <a:ln xmlns:a="http://schemas.openxmlformats.org/drawingml/2006/main" w="38100">
            <a:solidFill>
              <a:srgbClr val="A1620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11827"/>
                </a:solidFill>
              </a:defRPr>
            </a:pPr>
            <a:r>
              <a:rPr sz="1950" b="1">
                <a:solidFill>
                  <a:srgbClr val="111827"/>
                </a:solidFill>
              </a:rPr>
              <a:t>POZDĚJŠÍ START</a:t>
            </a:r>
          </a:p>
          <a:p xmlns:a="http://schemas.openxmlformats.org/drawingml/2006/main">
            <a:pPr algn="ctr">
              <a:defRPr sz="1950" b="1">
                <a:solidFill>
                  <a:srgbClr val="111827"/>
                </a:solidFill>
              </a:defRPr>
            </a:pPr>
            <a:r>
              <a:rPr sz="1950" b="1">
                <a:solidFill>
                  <a:srgbClr val="111827"/>
                </a:solidFill>
              </a:rPr>
              <a:t>více studentů může získat dostatek spánku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498C25-B6FA-4D2A-8A3C-23AE9CEF6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952750"/>
            <a:ext cx="533400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F766E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PŘÍKLAD RANNÍ ROVNICE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Začátek výuky 7:30</a:t>
            </a:r>
          </a:p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− cesta do školy 45 minut</a:t>
            </a:r>
          </a:p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− příprava a snídaně 45 minut</a:t>
            </a:r>
          </a:p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= vstávání kolem 6:00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Pro osm hodin spánku je potřeba usnout kolem 22:00. To může být pro část dospívajících obtížné, zvlášť při pozdních aktivitách.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42FCB5-16CD-49F7-9461-67493555C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52750"/>
            <a:ext cx="57150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A5A5"/>
          </a:solidFill>
          <a:ln xmlns:a="http://schemas.openxmlformats.org/drawingml/2006/main" w="28575">
            <a:solidFill>
              <a:srgbClr val="B91C1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DŮKAZY NEJSOU JEN O ZNÁMKÁCH</a:t>
            </a:r>
          </a:p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Sleduje se délka spánku, ospalost, docházka, zdraví i bezpečnost.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2E0C63-4E7E-48DF-BC4C-C11DF9617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38625"/>
            <a:ext cx="5286375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E6FD"/>
          </a:solidFill>
          <a:ln xmlns:a="http://schemas.openxmlformats.org/drawingml/2006/main" w="28575">
            <a:solidFill>
              <a:srgbClr val="0369A1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Odborná doporučení vycházejí zejména z amerického prostředí. Česká škola musí zohlednit místní dopravu, rozvrh a podmínky studentů.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F64AD1-60F9-420A-B624-450AC7784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810250"/>
            <a:ext cx="9525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7F3D0"/>
          </a:solidFill>
          <a:ln xmlns:a="http://schemas.openxmlformats.org/drawingml/2006/main" w="28575">
            <a:solidFill>
              <a:srgbClr val="04785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11827"/>
                </a:solidFill>
              </a:defRPr>
            </a:pPr>
            <a:r>
              <a:rPr sz="1725" b="1">
                <a:solidFill>
                  <a:srgbClr val="111827"/>
                </a:solidFill>
              </a:rPr>
              <a:t>PŘEVZÍT ČAS 8:30 BEZ ANALÝZY MÍSTNÍCH PODMÍNEK NESTAČÍ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01BADC-A4AB-4668-98D0-B27A2940A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ZAČÁTEK VÝUKY | školní prezentace | 8. 9. 2026 | 4</a:t>
            </a:r>
          </a:p>
        </p:txBody>
      </p:sp>
    </p:spTree>
    <p:extLst>
      <p:ext uri="{BB962C8B-B14F-4D97-AF65-F5344CB8AC3E}">
        <p14:creationId xmlns:p14="http://schemas.microsoft.com/office/powerpoint/2010/main" val="1318198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3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81B041-2035-477D-8D8C-271603419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6D28D9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6D28D9"/>
                </a:solidFill>
              </a:defRPr>
            </a:pPr>
            <a:r>
              <a:rPr sz="2475" b="1">
                <a:solidFill>
                  <a:srgbClr val="6D28D9"/>
                </a:solidFill>
              </a:rPr>
              <a:t>CO VŠECHNO SE POSUNE SPOLU S PRVNÍ VYUČOVACÍ HODINOU?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076961-78B5-48D7-B44F-33509DF7A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971550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AUTOBUSY A VLAKY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Studenti jsou závislí na veřejné dopravě. Posun o 30 minut nemusí odpovídat jízdním řádům.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0D87C5-0854-47D9-BAE9-399919C69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971550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A5FA"/>
          </a:solidFill>
          <a:ln xmlns:a="http://schemas.openxmlformats.org/drawingml/2006/main" w="38100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KONEC VÝUKY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Osmá hodina, oběd, laboratorní cvičení nebo doučování mohou zasáhnout do pozdního odpoledne.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CA4B5E-28D7-4399-B9BC-13B89D6AB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971550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SPORT A KROUŽKY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Tréninky, ZUŠ, soutěže a další aktivity mají vlastní pevné časy a sdílené prostory.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661631-20E9-49C0-A6C5-34BD32A65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3400425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DE80"/>
          </a:solidFill>
          <a:ln xmlns:a="http://schemas.openxmlformats.org/drawingml/2006/main" w="38100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RODINY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Student může vyzvedávat sourozence nebo rodiče přizpůsobují dopravu pracovní době.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70F544-8904-4DD1-A02D-4BE59F8E5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400425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84FC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UČITELÉ A BUDOVY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Rozvrhy, dojíždění zaměstnanců, sdílené tělocvičny a učebny tvoří propojený systém.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D07988-062C-4F2B-81C7-2C9DF9561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400425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923C"/>
          </a:solidFill>
          <a:ln xmlns:a="http://schemas.openxmlformats.org/drawingml/2006/main" w="38100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VEČERNÍ REŽIM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Pozdější návrat může posunout úkoly, volný čas i usnutí – a část spánkového přínosu zmizí.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88130C-0928-4172-A088-BC54B62E1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5857875"/>
            <a:ext cx="71437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28575">
            <a:solidFill>
              <a:srgbClr val="FDE04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ZMĚNA JEDNOHO ČASU VYTVOŘÍ ŘETĚZ DALŠÍCH ZMĚN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9FF82A-3FE8-4E9D-92AC-A91DBCBD0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ZAČÁTEK VÝUKY | školní prezentace | 8. 9. 2026 | 5</a:t>
            </a:r>
          </a:p>
        </p:txBody>
      </p:sp>
    </p:spTree>
    <p:extLst>
      <p:ext uri="{BB962C8B-B14F-4D97-AF65-F5344CB8AC3E}">
        <p14:creationId xmlns:p14="http://schemas.microsoft.com/office/powerpoint/2010/main" val="5548784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CFD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8A1F01-B77B-44F8-ABC4-AD7E82093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04785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047857"/>
                </a:solidFill>
              </a:defRPr>
            </a:pPr>
            <a:r>
              <a:rPr sz="2475" b="1">
                <a:solidFill>
                  <a:srgbClr val="047857"/>
                </a:solidFill>
              </a:rPr>
              <a:t>PĚT VARIANT, KTERÉ MŮŽE ŠKOLA POSOUDIT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89A8BC-CF33-4EA5-B568-7A674EC00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BEZE ZMĚNY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7410BC-66B0-4765-936F-D36B9C775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FDE04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Výuka začíná stejně. Škola se zaměří na spánkovou osvětu a osobní návyky studentů.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41CA9D-34A0-48E1-B9ED-5D20E773D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A5FA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POSUN VŠECH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5EB3F6-F9F2-44CF-9CB7-51437B3A3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60A5F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Celý rozvrh začne například o 30–60 minut později. Přehledné, ale s velkým dopadem na odpoledne.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2BB47C-3ED0-4CFC-B2E7-769AACC96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POZDĚJI JEN SŠ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32E8D4-C248-4BAC-A25E-B8E7C09A1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FB7185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Starší studenti začínají později než mladší. Odpovídá věku, ale komplikuje dopravu a provoz.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E99CA6-E55D-4688-891D-A72E2AFA7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DE80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LEHČÍ PRVNÍ HODINY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2BA855-2B1A-4A42-8DCC-11A8C5ECF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4ADE80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Ranní blok zůstane, ale nezařazují se testy nebo nejnáročnější předměty. Spánek se však neprodlouží.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44856D-61F5-4E22-B21C-C712ED99B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84FC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PILOTNÍ ZKOUŠKA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54A293-9BCA-4502-A122-9921DDF3B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C084F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Jedna třída nebo období vyzkouší posun. Předem se sleduje spánek, docházka, výkon a dopady na dopravu.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C3386D-106D-4B53-AFA5-57BB2DD1D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48250"/>
            <a:ext cx="111442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3C7"/>
          </a:solidFill>
          <a:ln xmlns:a="http://schemas.openxmlformats.org/drawingml/2006/main" w="38100">
            <a:solidFill>
              <a:srgbClr val="D9770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CO BY SE MĚLO PŘED ROZHODNUTÍM ZJISTIT?</a:t>
            </a:r>
          </a:p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Časy vstávání • dojíždění • skutečná délka spánku • pozdní příchody • návazné spoje • odpolední aktivity • názory rodin a učitelů • náklady změny • způsob vyhodnocení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E02B59-2ABE-4825-B3EC-F2B458EAA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ZAČÁTEK VÝUKY | školní prezentace | 8. 9. 2026 | 6</a:t>
            </a:r>
          </a:p>
        </p:txBody>
      </p:sp>
    </p:spTree>
    <p:extLst>
      <p:ext uri="{BB962C8B-B14F-4D97-AF65-F5344CB8AC3E}">
        <p14:creationId xmlns:p14="http://schemas.microsoft.com/office/powerpoint/2010/main" val="2492437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1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24839D-79FF-4A6E-BED1-3F4D1B8EC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BE123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BE123C"/>
                </a:solidFill>
              </a:defRPr>
            </a:pPr>
            <a:r>
              <a:rPr sz="2475" b="1">
                <a:solidFill>
                  <a:srgbClr val="BE123C"/>
                </a:solidFill>
              </a:rPr>
              <a:t>JE POZDĚJŠÍ ZAČÁTEK INVESTICE DO UČENÍ, NEBO JEN POSUN PROBLÉMU?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A62408-787B-4B53-8CE2-4017CC71A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000125"/>
            <a:ext cx="5381625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CACA"/>
          </a:solidFill>
          <a:ln xmlns:a="http://schemas.openxmlformats.org/drawingml/2006/main" w="38100">
            <a:solidFill>
              <a:srgbClr val="B91C1C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ARGUMENT PRO POZDĚJŠÍ ZAČÁTEK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Spánek je předpokladem zdraví, pozornosti a školního výkonu. Biologický rytmus dospívajících nelze změnit pouhou výzvou „choď spát dřív“. Škola by neměla organizovat výuku způsobem, který systematicky vytváří ranní ospalost.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7AB5D3-268A-4248-ABE5-BE70DE67B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000125"/>
            <a:ext cx="5381625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DBFE"/>
          </a:solidFill>
          <a:ln xmlns:a="http://schemas.openxmlformats.org/drawingml/2006/main" w="38100">
            <a:solidFill>
              <a:srgbClr val="1D4ED8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ARGUMENT PRO ZACHOVÁNÍ ČASU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Pozdější konec může komplikovat dopravu, sport, brigády, rodinný režim a provoz školy. Bez změny večerních návyků nemusí studenti spát déle. Organizace by měla vycházet z místních dat, nikoli pouze ze zahraničního doporučení.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FBA76C-CB92-45D8-9641-631AAFE48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762500"/>
            <a:ext cx="86677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38100">
            <a:solidFill>
              <a:srgbClr val="000000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11827"/>
                </a:solidFill>
              </a:defRPr>
            </a:pPr>
            <a:r>
              <a:rPr sz="1800" b="1">
                <a:solidFill>
                  <a:srgbClr val="111827"/>
                </a:solidFill>
              </a:rPr>
              <a:t>MOŽNÝ KOMPROMIS: Nejprve změřit problém, potom časově omezeně vyzkoušet změnu a vyhodnotit dopady.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B70FAB-0BED-4ED9-9092-3E718F715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695950"/>
            <a:ext cx="5905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2857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JAKÝ DŮKAZ BY VÁS PŘESVĚDČIL KE ZMĚNĚ?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7A7B53-173B-4DF5-88C8-0E48B70B6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ZAČÁTEK VÝUKY | školní prezentace | 8. 9. 2026 | 7</a:t>
            </a:r>
          </a:p>
        </p:txBody>
      </p:sp>
    </p:spTree>
    <p:extLst>
      <p:ext uri="{BB962C8B-B14F-4D97-AF65-F5344CB8AC3E}">
        <p14:creationId xmlns:p14="http://schemas.microsoft.com/office/powerpoint/2010/main" val="17704073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2026-09-08T18:09:15.6160000Z</dcterms:created>
  <dcterms:modified xsi:type="dcterms:W3CDTF">2026-09-08T18:09:15.6160000Z</dcterms:modified>
</coreProperties>
</file>