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38859e63c74396" /><Relationship Type="http://schemas.openxmlformats.org/officeDocument/2006/relationships/extended-properties" Target="/docProps/app.xml" Id="R486be8cfc63f4aae" /><Relationship Type="http://schemas.openxmlformats.org/officeDocument/2006/relationships/officeDocument" Target="/ppt/presentation.xml" Id="R90cb42b72bbc46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dfee0648214a52"/>
  </p:sldMasterIdLst>
  <p:notesMasterIdLst>
    <p:notesMasterId xmlns:r="http://schemas.openxmlformats.org/officeDocument/2006/relationships" r:id="R59dff099e75a48f0"/>
  </p:notesMasterIdLst>
  <p:sldIdLst>
    <p:sldId xmlns:r="http://schemas.openxmlformats.org/officeDocument/2006/relationships" id="256" r:id="R0ecd2f5fc1dc45ac"/>
    <p:sldId xmlns:r="http://schemas.openxmlformats.org/officeDocument/2006/relationships" id="257" r:id="R854be02d806a416a"/>
    <p:sldId xmlns:r="http://schemas.openxmlformats.org/officeDocument/2006/relationships" id="258" r:id="Recc86b66075445ea"/>
    <p:sldId xmlns:r="http://schemas.openxmlformats.org/officeDocument/2006/relationships" id="259" r:id="R4666864ea747428c"/>
    <p:sldId xmlns:r="http://schemas.openxmlformats.org/officeDocument/2006/relationships" id="260" r:id="Rff385c20587045a5"/>
    <p:sldId xmlns:r="http://schemas.openxmlformats.org/officeDocument/2006/relationships" id="261" r:id="Rdf10141825dc4081"/>
    <p:sldId xmlns:r="http://schemas.openxmlformats.org/officeDocument/2006/relationships" id="262" r:id="Rdca890134ef74c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c2ff5243b54274" /><Relationship Type="http://schemas.openxmlformats.org/officeDocument/2006/relationships/slideMaster" Target="/ppt/slideMasters/slideMaster1.xml" Id="R79dfee0648214a52" /><Relationship Type="http://schemas.openxmlformats.org/officeDocument/2006/relationships/notesMaster" Target="/ppt/notesMasters/notesMaster1.xml" Id="R59dff099e75a48f0" /><Relationship Type="http://schemas.openxmlformats.org/officeDocument/2006/relationships/presProps" Target="/ppt/presProps.xml" Id="Rc86a680c96b343dc" /><Relationship Type="http://schemas.openxmlformats.org/officeDocument/2006/relationships/tableStyles" Target="/ppt/tableStyles.xml" Id="R485e8b1d259f46fe" /><Relationship Type="http://schemas.openxmlformats.org/officeDocument/2006/relationships/slide" Target="/ppt/slides/slide1.xml" Id="R0ecd2f5fc1dc45ac" /><Relationship Type="http://schemas.openxmlformats.org/officeDocument/2006/relationships/slide" Target="/ppt/slides/slide2.xml" Id="R854be02d806a416a" /><Relationship Type="http://schemas.openxmlformats.org/officeDocument/2006/relationships/slide" Target="/ppt/slides/slide3.xml" Id="Recc86b66075445ea" /><Relationship Type="http://schemas.openxmlformats.org/officeDocument/2006/relationships/slide" Target="/ppt/slides/slide4.xml" Id="R4666864ea747428c" /><Relationship Type="http://schemas.openxmlformats.org/officeDocument/2006/relationships/slide" Target="/ppt/slides/slide5.xml" Id="Rff385c20587045a5" /><Relationship Type="http://schemas.openxmlformats.org/officeDocument/2006/relationships/slide" Target="/ppt/slides/slide6.xml" Id="Rdf10141825dc4081" /><Relationship Type="http://schemas.openxmlformats.org/officeDocument/2006/relationships/slide" Target="/ppt/slides/slide7.xml" Id="Rdca890134ef74c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15d6614ace4f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f6d2bb1cbf454b" /><Relationship Type="http://schemas.openxmlformats.org/officeDocument/2006/relationships/notesMaster" Target="/ppt/notesMasters/notesMaster1.xml" Id="R43929af78f3e40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28c1f5c9ff48d9" /><Relationship Type="http://schemas.openxmlformats.org/officeDocument/2006/relationships/notesMaster" Target="/ppt/notesMasters/notesMaster1.xml" Id="R1666f8534a4a49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7dcb9a4dbe4e32" /><Relationship Type="http://schemas.openxmlformats.org/officeDocument/2006/relationships/notesMaster" Target="/ppt/notesMasters/notesMaster1.xml" Id="Rd179027a683c4c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53a04b36f04caa" /><Relationship Type="http://schemas.openxmlformats.org/officeDocument/2006/relationships/notesMaster" Target="/ppt/notesMasters/notesMaster1.xml" Id="Rd19dd619e0f84e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2e126db72f486f" /><Relationship Type="http://schemas.openxmlformats.org/officeDocument/2006/relationships/notesMaster" Target="/ppt/notesMasters/notesMaster1.xml" Id="Rab33345bd2a044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193f3ccd614f0d" /><Relationship Type="http://schemas.openxmlformats.org/officeDocument/2006/relationships/notesMaster" Target="/ppt/notesMasters/notesMaster1.xml" Id="Rc73f9abe53db47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518edd5eb04fe4" /><Relationship Type="http://schemas.openxmlformats.org/officeDocument/2006/relationships/notesMaster" Target="/ppt/notesMasters/notesMaster1.xml" Id="Rb7b1d0d98d8c47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https://unsplash.com/photos/students-in-a-classroom-using-mobile-phones-hlfh_7qQQYs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https://csu.gov.cz/ict-ve-skolstvi</a:t>
            </a:r>
          </a:p>
          <a:p xmlns:a="http://schemas.openxmlformats.org/drawingml/2006/main">
            <a:r>
              <a:t>https://edu.gov.cz/metodicke_materialy/metodika-k-nastavovani-pravidel-mobilnich-telefonu-a-jinych-elektronickych-zarizeni-ve-skolach/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https://edu.gov.cz/metodicke_materialy/metodika-k-nastavovani-pravidel-mobilnich-telefonu-a-jinych-elektronickych-zarizeni-ve-skolach/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https://msmt.gov.cz/aktuality/data-ze-skol-pouzivani-mobilu-reguluje-93-procent-z-nich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https://edu.gov.cz/metodicke_materialy/metodika-k-nastavovani-pravidel-mobilnich-telefonu-a-jinych-elektronickych-zarizeni-ve-skolach/</a:t>
            </a:r>
          </a:p>
          <a:p xmlns:a="http://schemas.openxmlformats.org/drawingml/2006/main">
            <a:r>
              <a:t>https://edu.gov.cz/jak-byt-rodicem-v-digitalni-dobe/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https://edu.gov.cz/metodicke_materialy/metodika-k-nastavovani-pravidel-mobilnich-telefonu-a-jinych-elektronickych-zarizeni-ve-skolach/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https://edu.gov.cz/metodicke_materialy/metodika-k-nastavovani-pravidel-mobilnich-telefonu-a-jinych-elektronickych-zarizeni-ve-skolach/</a:t>
            </a:r>
          </a:p>
          <a:p xmlns:a="http://schemas.openxmlformats.org/drawingml/2006/main">
            <a:r>
              <a:t>https://msmt.gov.cz/aktuality/data-ze-skol-pouzivani-mobilu-reguluje-93-procent-z-nich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1f0d19f89547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ad0b35d2d34fdf" /><Relationship Type="http://schemas.openxmlformats.org/officeDocument/2006/relationships/slideLayout" Target="/ppt/slideLayouts/slideLayout1.xml" Id="Rea85e1313fcf4b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85e1313fcf4b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677f47527498a" /><Relationship Type="http://schemas.openxmlformats.org/officeDocument/2006/relationships/image" Target="/ppt/media/image.jpeg" Id="R5322d4b93ee84f29" /><Relationship Type="http://schemas.openxmlformats.org/officeDocument/2006/relationships/notesSlide" Target="/ppt/notesSlides/notesSlide1.xml" Id="R6aeb1a53a0da49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9903627f140a2" /><Relationship Type="http://schemas.openxmlformats.org/officeDocument/2006/relationships/notesSlide" Target="/ppt/notesSlides/notesSlide2.xml" Id="Rde023e38093741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78f0ec9bb4e24" /><Relationship Type="http://schemas.openxmlformats.org/officeDocument/2006/relationships/notesSlide" Target="/ppt/notesSlides/notesSlide3.xml" Id="R2ce5adf5e2834c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f5ce4c5eb14daa" /><Relationship Type="http://schemas.openxmlformats.org/officeDocument/2006/relationships/notesSlide" Target="/ppt/notesSlides/notesSlide4.xml" Id="R51298e58e4b144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bb5198c034cb3" /><Relationship Type="http://schemas.openxmlformats.org/officeDocument/2006/relationships/notesSlide" Target="/ppt/notesSlides/notesSlide5.xml" Id="Rf7083f91f45f4b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9f3f729d84bbb" /><Relationship Type="http://schemas.openxmlformats.org/officeDocument/2006/relationships/notesSlide" Target="/ppt/notesSlides/notesSlide6.xml" Id="Rca1699ee78ec44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1ddbd486540c5" /><Relationship Type="http://schemas.openxmlformats.org/officeDocument/2006/relationships/notesSlide" Target="/ppt/notesSlides/notesSlide7.xml" Id="R4a002960595540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DDE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2d4b93ee84f29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A84323-484F-4B59-8F14-4575F5D5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10668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6667"/>
            </a:srgbClr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200" b="1">
                <a:solidFill>
                  <a:srgbClr val="1D4ED8"/>
                </a:solidFill>
              </a:defRPr>
            </a:pPr>
            <a:r>
              <a:rPr sz="4200" b="1">
                <a:solidFill>
                  <a:srgbClr val="1D4ED8"/>
                </a:solidFill>
              </a:rPr>
              <a:t>MOBILY VE ŠKOLE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3E8066-05A0-478F-AA3D-06F5ECD7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143250"/>
            <a:ext cx="77152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>
              <a:alpha val="93333"/>
            </a:srgbClr>
          </a:solidFill>
          <a:ln xmlns:a="http://schemas.openxmlformats.org/drawingml/2006/main" w="28575">
            <a:solidFill>
              <a:srgbClr val="F59E0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Pomocník, zábava, nebo nepřítel soustředění?</a:t>
            </a:r>
          </a:p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Výhody – nevýhody – pravidla – rizika – budoucnost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67B4C-B6F1-46DD-BDBC-B6F2CD88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572125"/>
            <a:ext cx="4762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Komplexní analýza problematiky</a:t>
            </a:r>
          </a:p>
        </p:txBody>
      </p:sp>
    </p:spTree>
    <p:extLst>
      <p:ext uri="{BB962C8B-B14F-4D97-AF65-F5344CB8AC3E}">
        <p14:creationId xmlns:p14="http://schemas.microsoft.com/office/powerpoint/2010/main" val="19563771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60A9A-E7DE-4774-8D7A-4D9B0042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991B1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991B1B"/>
                </a:solidFill>
              </a:defRPr>
            </a:pPr>
            <a:r>
              <a:rPr sz="2550" b="1">
                <a:solidFill>
                  <a:srgbClr val="991B1B"/>
                </a:solidFill>
              </a:rPr>
              <a:t>MOBIL JE DNES PRO STUDENTA SKORO NEPOSTRADATELNÝ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FEA40-6F29-4AA8-8AB8-A3D3C449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52500"/>
            <a:ext cx="37338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548"/>
          </a:solidFill>
          <a:ln xmlns:a="http://schemas.openxmlformats.org/drawingml/2006/main" w="2857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CO VŠECHNO V MOBILU MÁME?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rozvrh a suplování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Bakaláře / Classroom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zprávy spolužákům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fotoaparát a skener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kalkulačku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slovník a překladač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mapy a jízdní řády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výuková videa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poznámky a kalendář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D5420-237E-42CC-B705-6EF3A109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952500"/>
            <a:ext cx="3476625" cy="1447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100 %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českých studentů má chytrý telefon a používá ho k připojení k internetu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327DC-7C7F-4E9D-B067-F6785AA9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52500"/>
            <a:ext cx="39052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66534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MOBIL MŮŽE PŘI VÝUCE: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rychle vyhledat informaci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vyfotit pokus nebo tabuli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spustit kvíz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změřit čas, zvuk či polohu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umožnit práci s QR kódem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pomoci žákům se specifickými potřebami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CC4C2-D95E-4BAB-A4A8-A430FC65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86125"/>
            <a:ext cx="49053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7F3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ALE POZOR: Stejný přístroj během několika sekund otevře školní aplikaci, chat, video, hru i sociální síť. Telefon proto není pouze učební pomůcka. Je to zařízení navržené tak, aby získávalo a opakovaně přitahovalo naši pozornost.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Otázkou tedy není jen ANO/NE, ale KDY, KDE, PROČ a PODLE ČÍCH PRAVIDEL jej používáme.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DC177-5956-4A87-A11B-1F0D573B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286125"/>
            <a:ext cx="55245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6B21A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77 % škol poskytuje vlastní Wi‑Fi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30,4 počítače na 100 studentů SŠ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98AF49-741D-4C66-BA3F-46575A3A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67250"/>
            <a:ext cx="50006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28575">
            <a:solidFill>
              <a:srgbClr val="9A341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DIGITÁLNÍ KOMPETENCE ≠ NEOMEZENÉ POUŽÍVÁNÍ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Škola má technologie učit používat smysluplně, bezpečně a odpovědně.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8118C-0A95-4EE4-A23C-D1755698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2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519272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0F2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3F4B8-3EE8-46A8-B145-CEE2E579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7C3AE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7C3AED"/>
                </a:solidFill>
              </a:defRPr>
            </a:pPr>
            <a:r>
              <a:rPr sz="2550" b="1">
                <a:solidFill>
                  <a:srgbClr val="7C3AED"/>
                </a:solidFill>
              </a:rPr>
              <a:t>VÝHODY A NEVÝHODY POUŽÍVÁNÍ MOBILŮ – JE TO SLOŽITÉ!!!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F9A61-3812-4A1D-96E2-57EC5AC2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952500"/>
            <a:ext cx="5715000" cy="481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FCE7"/>
          </a:solidFill>
          <a:ln xmlns:a="http://schemas.openxmlformats.org/drawingml/2006/main" w="47625">
            <a:solidFill>
              <a:srgbClr val="15803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VÝHODY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1. rychlý přístup k informacím a aktuálním zdrojům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2. možnost používat výukové aplikace, kvízy a slovníky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3. fotografování poznámek, pokusů a výsledků práce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4. komunikace se spolužáky a učiteli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5. kalendář, budík, stopky a plánování úkolů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6. navigace během exkurzí a školních výletů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7. dostupnost pro žáky, kteří potřebují kompenzační pomůcky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8. rozvoj digitálních kompetencí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9. zařízení, které už většina studentů vlastní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10. možnost rychle kontaktovat rodiče v naléhavé situaci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8CBCE-5C63-4CAA-A545-818F6832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52500"/>
            <a:ext cx="5715000" cy="481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E2E2"/>
          </a:solidFill>
          <a:ln xmlns:a="http://schemas.openxmlformats.org/drawingml/2006/main" w="4762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NEVÝHODY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1. vyrušování notifikacemi, zprávami a sociálními sítěmi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2. snížení soustředění při výuce a samostatné práci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3. opisování, nepovolené fotografování zadání a sdílení testů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4. kyberšikana, zesměšňující fotografie a videa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5. konflikty mezi učiteli a žáky kvůli pravidlům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6. nerovnost mezi studenty s různým vybavením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7. riziko ztráty, krádeže nebo poškození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8. méně osobní komunikace o přestávkách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9. problematické nebo návykové používání</a:t>
            </a:r>
          </a:p>
          <a:p xmlns:a="http://schemas.openxmlformats.org/drawingml/2006/main">
            <a:pPr algn="l"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10. obtížné rozlišení, zda student pracuje, nebo se baví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2289D-6DFB-4B05-B4CC-D8F02558C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905500"/>
            <a:ext cx="8001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ZÁVĚR: MOBILY MAJÍ VÝHODY I NEVÝHODY A ZÁLEŽÍ NA ZPŮSOBU POUŽÍVÁNÍ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7B39C-3554-4280-A9D8-EB22B2ED1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3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11425488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C480F-902C-4A9B-9118-B30D08F0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C2410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C2410C"/>
                </a:solidFill>
              </a:defRPr>
            </a:pPr>
            <a:r>
              <a:rPr sz="2550" b="1">
                <a:solidFill>
                  <a:srgbClr val="C2410C"/>
                </a:solidFill>
              </a:rPr>
              <a:t>JAK TO DĚLAJÍ ČESKÉ ŠKOLY? VÝSLEDKY ŠETŘENÍ MŠMT 2026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E2FE1-2739-459E-827E-369341572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409575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38100">
            <a:solidFill>
              <a:srgbClr val="7F1D1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93 % škol</a:t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má pravidla pro používání mobilů zapsaná ve školním řádu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B5420-E786-4CF3-926B-ED2F48F1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000125"/>
            <a:ext cx="295275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5 083 škol</a:t>
            </a:r>
          </a:p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pravidla má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56F93-2D39-4CB4-9A68-3F363A95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000125"/>
            <a:ext cx="38576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38100">
            <a:solidFill>
              <a:srgbClr val="A1620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7 % škol</a:t>
            </a:r>
          </a:p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pravidla v době šetření nemělo; více než polovina je plánovala zavést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DB9A5-9646-4345-8952-DA20ECFF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52750"/>
            <a:ext cx="53340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F766E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VE VÝUCE</a:t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Převažuje omezené používání. Telefony jsou zpravidla zakázané, pokud jejich použití výslovně neřídí učitel.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O PŘESTÁVKÁCH</a:t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Přístupy se liší a právě přestávky školy označují jako největší problém pro nastavení a kontrolu pravidel.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F4A1C-F740-406D-867E-79275EB2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715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A5A5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NEJČASTĚJI UVÁDĚNÁ RIZIKA:</a:t>
            </a:r>
          </a:p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kyberšikana • neoprávněné natáčení • návykové chování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DAB89-AF4E-4D1B-9087-848CC65C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38625"/>
            <a:ext cx="528637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E6FD"/>
          </a:solidFill>
          <a:ln xmlns:a="http://schemas.openxmlformats.org/drawingml/2006/main" w="28575">
            <a:solidFill>
              <a:srgbClr val="0369A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Používaná řešení zahrnují školní řád, použití pouze na pokyn učitele, vypnuté telefony v tašce, odkládací boxy nebo uzamykatelné skříňky.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85467A-88BE-4841-B0AB-BC303A83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10250"/>
            <a:ext cx="952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F3D0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POZOR: REGULACE NENÍ TOTÉŽ CO ÚPLNÝ ZÁKAZ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CF474-6CBB-4451-B93D-C0751F56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4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5613459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D38A53-5054-4C22-8C1B-78A50263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6D28D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6D28D9"/>
                </a:solidFill>
              </a:defRPr>
            </a:pPr>
            <a:r>
              <a:rPr sz="2550" b="1">
                <a:solidFill>
                  <a:srgbClr val="6D28D9"/>
                </a:solidFill>
              </a:rPr>
              <a:t>CO VŠECHNO SE MŮŽE STÁT, KDYŽ TELEFON NEMÁ PRAVIDLA?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2022D-E0BA-4A15-BEE1-7125F6F4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52500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548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ZTRÁTA POZORNOSTI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Notifikace, zprávy a možnost kdykoli změnit činnost narušují soustředění. I krátké zkontrolování obrazovky může odvést pozornost od výkladu nebo týmové práce.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79138-457A-4CAA-8347-F63CF4AB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952500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KYBERŠIKANA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Mobil umožňuje okamžitě fotografovat, natáčet a sdílet. Ztrapňující materiál se může rychle rozšířit mimo třídu a zůstávat dostupný dlouhou dobu.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765FE-56A5-457C-BCCB-298EBDB4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952500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OPISOVÁNÍ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Vyhledávání odpovědí, komunikace během testu, fotografie zadání a generativní AI komplikují ověřování samostatné práce.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66455-C7AA-4088-99A8-FF2FC1DD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381375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MÉNĚ KONTAKTU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Pokud každý tráví přestávku na své obrazovce, může ubývat rozhovorů, pohybu a společných aktivit. Samotný zákaz ale vztahy automaticky nevytvoří.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66233-5810-4423-9C86-915846BA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381375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SOUKROMÍ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Fotografování a nahrávání bez souhlasu může zasáhnout do soukromí spolužáků i učitelů. Problémem je i sdílení polohy a osobních údajů.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3C3ED8-08AA-47FE-AEDD-20D2E877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81375"/>
            <a:ext cx="3733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KONFLIKTY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Nejasná nebo rozdílně vymáhaná pravidla vedou ke sporům: proč někdo mobil použít směl, kdo odpovídá za odložené zařízení a co je přiměřený postih?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A57C3-52F0-46DD-8F67-0D2DA5B0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7048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28575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RIZIKO NENÍ TELEFON SÁM, ALE KONKRÉTNÍ CHOVÁNÍ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A3C377-582F-4DC2-9EA4-EF4DDC82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5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16679634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FD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92345-037F-4F8A-8040-D3BEB403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47857"/>
                </a:solidFill>
              </a:defRPr>
            </a:pPr>
            <a:r>
              <a:rPr sz="2550" b="1">
                <a:solidFill>
                  <a:srgbClr val="047857"/>
                </a:solidFill>
              </a:rPr>
              <a:t>MOŽNOSTI ŘEŠENÍ: OD ÚPLNÉHO ZÁKAZU AŽ PO VOLNÝ REŽIM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D95B8-823A-4A62-BC62-2E36A258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548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ÚPLNÝ ZÁKAZ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5589E-EC9D-4C55-84DC-91FB089E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7E54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Telefon je během pobytu ve škole vypnutý a uložený. Jednoduché pravidlo, ale omezuje i smysluplné využití.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DDE09-F936-4A08-9269-C15F3B4B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MOBIL V TAŠCE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8556C-6529-4B30-B85E-379F3528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0A5F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Zařízení zůstává u studenta, ale nesmí být viditelně používáno. Snadné uložení, složitější kontrola.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C157EA-69D2-4FED-A86F-0C5F184C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POUZE NA POKYN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879FE-AA4F-4A0B-969F-E74BF4C4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B718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Učitel rozhodne, kdy mobil pomáhá výuce. Vyžaduje jasný signál začátku i konce práce s telefonem.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0821A-2491-45C6-A485-CF53ACF29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VOLNÉ PŘESTÁVKY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3896D-3BBF-4B94-833D-B86ABE01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4ADE8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Ve výuce je mobil odložený, o přestávce povolený. Kompromis, který neřeší vztahy a pohyb o přestávkách.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8505A-C807-403A-99F1-34EFF16F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VOLNÉ POUŽITÍ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A7D8C-392D-4E9E-A46D-D576B669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C084F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</a:defRPr>
            </a:pPr>
            <a:r>
              <a:rPr sz="1425" b="0">
                <a:solidFill>
                  <a:srgbClr val="111827"/>
                </a:solidFill>
              </a:rPr>
              <a:t>Student sám rozhoduje. Rozvíjí seberegulaci, ale může výrazně zvyšovat vyrušování a nerovnost podmínek.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F7C37E-DC16-4353-82ED-35396DCB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0"/>
            <a:ext cx="11144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/>
          </a:solidFill>
          <a:ln xmlns:a="http://schemas.openxmlformats.org/drawingml/2006/main" w="38100">
            <a:solidFill>
              <a:srgbClr val="D9770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CO MUSÍ PRAVIDLA ŘEŠIT?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Kdy se mobil smí používat • kdo dává pokyn • kde je zařízení uložené • zdravotní výjimky • kontakt s rodiči • fotografování • porušení pravidel • odpovědnost za zařízení • školní akce • konzistentní postup učitelů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6ED716-1412-4929-ADFF-E07A6691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6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109906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D72FDF-0711-4B58-9A55-3BBA1D00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71450"/>
            <a:ext cx="11544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23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BE123C"/>
                </a:solidFill>
              </a:defRPr>
            </a:pPr>
            <a:r>
              <a:rPr sz="2550" b="1">
                <a:solidFill>
                  <a:srgbClr val="BE123C"/>
                </a:solidFill>
              </a:rPr>
              <a:t>TAKŽE… MOBILY ZAKÁZAT, POVOLIT, OMEZIT, NEBO SE NAUČIT POUŽÍVAT?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64B17-5234-408D-96B2-18B40058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ACA"/>
          </a:solidFill>
          <a:ln xmlns:a="http://schemas.openxmlformats.org/drawingml/2006/main" w="38100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11827"/>
                </a:solidFill>
              </a:defRPr>
            </a:pPr>
            <a:r>
              <a:rPr sz="1800" b="0">
                <a:solidFill>
                  <a:srgbClr val="111827"/>
                </a:solidFill>
              </a:rPr>
              <a:t>ARGUMENT PRO OMEZENÍ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11827"/>
                </a:solidFill>
              </a:defRPr>
            </a:pPr>
            <a:r>
              <a:rPr sz="1800" b="0">
                <a:solidFill>
                  <a:srgbClr val="111827"/>
                </a:solidFill>
              </a:rPr>
              <a:t>Škola má vytvářet prostředí, ve kterém se lze soustředit, bezpečně pracovat a komunikovat tváří v tvář. Telefon nemusí být během každé hodiny a každé přestávky dostupný. Jasná pravidla mohou omezit konflikty, natáčení, opisování a automatické kontrolování obrazovky.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60B98-6DB3-44FA-85FB-CADA8E77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BFE"/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11827"/>
                </a:solidFill>
              </a:defRPr>
            </a:pPr>
            <a:r>
              <a:rPr sz="1800" b="0">
                <a:solidFill>
                  <a:srgbClr val="111827"/>
                </a:solidFill>
              </a:rPr>
              <a:t>ARGUMENT PRO SMYSLUPLNÉ POUŽÍVÁNÍ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11827"/>
                </a:solidFill>
              </a:defRPr>
            </a:pPr>
            <a:r>
              <a:rPr sz="1800" b="0">
                <a:solidFill>
                  <a:srgbClr val="111827"/>
                </a:solidFill>
              </a:rPr>
              <a:t>Mobil je běžná součást života a může být užitečnou učební pomůckou. Úplným zákazem se studenti nenaučí vlastní chování řídit. Škola by měla rozvíjet digitální kompetence a ukázat, kdy technologie pomáhá a kdy je lepší ji odložit.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CEDC3-FE17-4ADF-A7B3-52ACC752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762500"/>
            <a:ext cx="8667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MOŽNÝ KOMPROMIS: Ve výuce odložený, používání na pokyn učitele, o přestávkách podle pravidel školy.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E93C0-F48A-491C-AE1E-38E44673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695950"/>
            <a:ext cx="590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A CO BYSTE NAVRHLI VY?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50CD0-0C0D-453F-B0DF-1BB45FDB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81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475569"/>
                </a:solidFill>
              </a:defRPr>
            </a:pPr>
            <a:r>
              <a:rPr sz="825" b="0">
                <a:solidFill>
                  <a:srgbClr val="475569"/>
                </a:solidFill>
              </a:rPr>
              <a:t>MOBILY VE ŠKOLE – prezentace vytvořená dne 8. 9. 2026 | slide 7 | školní projekt</a:t>
            </a:r>
          </a:p>
        </p:txBody>
      </p:sp>
    </p:spTree>
    <p:extLst>
      <p:ext uri="{BB962C8B-B14F-4D97-AF65-F5344CB8AC3E}">
        <p14:creationId xmlns:p14="http://schemas.microsoft.com/office/powerpoint/2010/main" val="9086194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2026-09-08T17:48:10.5540000Z</dcterms:created>
  <dcterms:modified xsi:type="dcterms:W3CDTF">2026-09-08T17:48:10.5540000Z</dcterms:modified>
</coreProperties>
</file>