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4c303173474434b" /><Relationship Type="http://schemas.openxmlformats.org/officeDocument/2006/relationships/extended-properties" Target="/docProps/app.xml" Id="Rb39b681b045d424f" /><Relationship Type="http://schemas.openxmlformats.org/officeDocument/2006/relationships/officeDocument" Target="/ppt/presentation.xml" Id="Re8570a74d9034c3b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e162ca511db546bf"/>
  </p:sldMasterIdLst>
  <p:notesMasterIdLst>
    <p:notesMasterId xmlns:r="http://schemas.openxmlformats.org/officeDocument/2006/relationships" r:id="Rc3a122f379b642dc"/>
  </p:notesMasterIdLst>
  <p:sldIdLst>
    <p:sldId xmlns:r="http://schemas.openxmlformats.org/officeDocument/2006/relationships" id="256" r:id="R7df9ead4f60b49ee"/>
    <p:sldId xmlns:r="http://schemas.openxmlformats.org/officeDocument/2006/relationships" id="257" r:id="R5f17c5bf3c314dbe"/>
    <p:sldId xmlns:r="http://schemas.openxmlformats.org/officeDocument/2006/relationships" id="258" r:id="R72eb0e2ddf214ce6"/>
    <p:sldId xmlns:r="http://schemas.openxmlformats.org/officeDocument/2006/relationships" id="259" r:id="Rf4968a9910af4f32"/>
    <p:sldId xmlns:r="http://schemas.openxmlformats.org/officeDocument/2006/relationships" id="260" r:id="R5190fed1971d494d"/>
    <p:sldId xmlns:r="http://schemas.openxmlformats.org/officeDocument/2006/relationships" id="261" r:id="Rd5102ae7737147c0"/>
    <p:sldId xmlns:r="http://schemas.openxmlformats.org/officeDocument/2006/relationships" id="262" r:id="Rd70542385ce94f0c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31b3be627744eec" /><Relationship Type="http://schemas.openxmlformats.org/officeDocument/2006/relationships/slideMaster" Target="/ppt/slideMasters/slideMaster1.xml" Id="Re162ca511db546bf" /><Relationship Type="http://schemas.openxmlformats.org/officeDocument/2006/relationships/notesMaster" Target="/ppt/notesMasters/notesMaster1.xml" Id="Rc3a122f379b642dc" /><Relationship Type="http://schemas.openxmlformats.org/officeDocument/2006/relationships/presProps" Target="/ppt/presProps.xml" Id="R7b996fc682304e43" /><Relationship Type="http://schemas.openxmlformats.org/officeDocument/2006/relationships/tableStyles" Target="/ppt/tableStyles.xml" Id="R9642779f35aa4bb1" /><Relationship Type="http://schemas.openxmlformats.org/officeDocument/2006/relationships/slide" Target="/ppt/slides/slide1.xml" Id="R7df9ead4f60b49ee" /><Relationship Type="http://schemas.openxmlformats.org/officeDocument/2006/relationships/slide" Target="/ppt/slides/slide2.xml" Id="R5f17c5bf3c314dbe" /><Relationship Type="http://schemas.openxmlformats.org/officeDocument/2006/relationships/slide" Target="/ppt/slides/slide3.xml" Id="R72eb0e2ddf214ce6" /><Relationship Type="http://schemas.openxmlformats.org/officeDocument/2006/relationships/slide" Target="/ppt/slides/slide4.xml" Id="Rf4968a9910af4f32" /><Relationship Type="http://schemas.openxmlformats.org/officeDocument/2006/relationships/slide" Target="/ppt/slides/slide5.xml" Id="R5190fed1971d494d" /><Relationship Type="http://schemas.openxmlformats.org/officeDocument/2006/relationships/slide" Target="/ppt/slides/slide6.xml" Id="Rd5102ae7737147c0" /><Relationship Type="http://schemas.openxmlformats.org/officeDocument/2006/relationships/slide" Target="/ppt/slides/slide7.xml" Id="Rd70542385ce94f0c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a2d4b10d68a4878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24ce51e4a04046f5" /><Relationship Type="http://schemas.openxmlformats.org/officeDocument/2006/relationships/notesMaster" Target="/ppt/notesMasters/notesMaster1.xml" Id="Rf1edc39c041347af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b60d2217f76b4e84" /><Relationship Type="http://schemas.openxmlformats.org/officeDocument/2006/relationships/notesMaster" Target="/ppt/notesMasters/notesMaster1.xml" Id="R6d61a1fa9e114e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dcb04abe09f540f1" /><Relationship Type="http://schemas.openxmlformats.org/officeDocument/2006/relationships/notesMaster" Target="/ppt/notesMasters/notesMaster1.xml" Id="R02bbcc1de16943b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5c656ece006c4351" /><Relationship Type="http://schemas.openxmlformats.org/officeDocument/2006/relationships/notesMaster" Target="/ppt/notesMasters/notesMaster1.xml" Id="Rf0291dd8a0004ba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bcd4dc258d1402e" /><Relationship Type="http://schemas.openxmlformats.org/officeDocument/2006/relationships/notesMaster" Target="/ppt/notesMasters/notesMaster1.xml" Id="Rfea6743b7da2495e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235e1f3cec54f90" /><Relationship Type="http://schemas.openxmlformats.org/officeDocument/2006/relationships/notesMaster" Target="/ppt/notesMasters/notesMaster1.xml" Id="Rbac4df96c35549ca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a35df7163f34e4b" /><Relationship Type="http://schemas.openxmlformats.org/officeDocument/2006/relationships/notesMaster" Target="/ppt/notesMasters/notesMaster1.xml" Id="Rec879ffc3afc476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https://unsplash.com/photos/man-sleeping-at-desk-with-coffee-and-tablet-N5Dpfl8qcRs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https://www.cdc.gov/sleep/about/index.html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https://www.cdc.gov/sleep/about/index.html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https://www.cdc.gov/sleep/about/index.html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https://www.cdc.gov/sleep/about/index.html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https://www.cdc.gov/sleep/about/index.html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https://www.cdc.gov/physical-activity-education/staying-healthy/sleep.html</a:t>
            </a:r>
          </a:p>
          <a:p xmlns:a="http://schemas.openxmlformats.org/drawingml/2006/main">
            <a:r>
              <a:t>https://www.cdc.gov/sleep/about/index.html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690ed7b1d0f43d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f0f7788aa584d36" /><Relationship Type="http://schemas.openxmlformats.org/officeDocument/2006/relationships/slideLayout" Target="/ppt/slideLayouts/slideLayout1.xml" Id="Rafc4aad348b74bc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fc4aad348b74bc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19f432581e43ad" /><Relationship Type="http://schemas.openxmlformats.org/officeDocument/2006/relationships/image" Target="/ppt/media/image.jpeg" Id="R36e6c19755a54a81" /><Relationship Type="http://schemas.openxmlformats.org/officeDocument/2006/relationships/notesSlide" Target="/ppt/notesSlides/notesSlide1.xml" Id="Rb897dfd205de44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5e8fc75d6f4a5e" /><Relationship Type="http://schemas.openxmlformats.org/officeDocument/2006/relationships/notesSlide" Target="/ppt/notesSlides/notesSlide2.xml" Id="R80fd38129c6d446a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b42ff957de047f9" /><Relationship Type="http://schemas.openxmlformats.org/officeDocument/2006/relationships/notesSlide" Target="/ppt/notesSlides/notesSlide3.xml" Id="R9b8b83acdae74cf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cdbdbf5f314f21" /><Relationship Type="http://schemas.openxmlformats.org/officeDocument/2006/relationships/notesSlide" Target="/ppt/notesSlides/notesSlide4.xml" Id="R5a283f0a0bbf45a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b0a3c59370a44b0" /><Relationship Type="http://schemas.openxmlformats.org/officeDocument/2006/relationships/notesSlide" Target="/ppt/notesSlides/notesSlide5.xml" Id="Rdc59bc6e516f421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17fa564544496d" /><Relationship Type="http://schemas.openxmlformats.org/officeDocument/2006/relationships/notesSlide" Target="/ppt/notesSlides/notesSlide6.xml" Id="R13daee4b374f40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a1d18de1104d83" /><Relationship Type="http://schemas.openxmlformats.org/officeDocument/2006/relationships/notesSlide" Target="/ppt/notesSlides/notesSlide7.xml" Id="Rfd600c0bdffc4ecd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6e6c19755a54a81"/>
          <a:srcRect xmlns:a="http://schemas.openxmlformats.org/drawingml/2006/main" l="0" t="25" r="0" b="25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11AB0DD-CA30-4546-A953-9ABBCABB6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85800"/>
            <a:ext cx="108585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>
              <a:alpha val="86667"/>
            </a:srgbClr>
          </a:solidFill>
          <a:ln xmlns:a="http://schemas.openxmlformats.org/drawingml/2006/main" w="47625">
            <a:solidFill>
              <a:srgbClr val="4338C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3900" b="1">
                <a:solidFill>
                  <a:srgbClr val="4338CA"/>
                </a:solidFill>
              </a:defRPr>
            </a:pPr>
            <a:r>
              <a:rPr sz="3900" b="1">
                <a:solidFill>
                  <a:srgbClr val="4338CA"/>
                </a:solidFill>
              </a:rPr>
              <a:t>PROČ JSOU STUDENTI NEVYSPALÍ?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35616-26C1-4D2D-B4E6-F2A8ECF3DF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00250" y="3143250"/>
            <a:ext cx="819150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>
              <a:alpha val="93333"/>
            </a:srgbClr>
          </a:solidFill>
          <a:ln xmlns:a="http://schemas.openxmlformats.org/drawingml/2006/main" w="38100">
            <a:solidFill>
              <a:srgbClr val="F59E0B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11827"/>
                </a:solidFill>
              </a:defRPr>
            </a:pPr>
            <a:r>
              <a:rPr sz="1875" b="1">
                <a:solidFill>
                  <a:srgbClr val="111827"/>
                </a:solidFill>
              </a:rPr>
              <a:t>Biologické hodiny, škola, domácí úkoly, telefony, stres, kofein, víkendy a každodenní režim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D1F491-2177-4020-BC68-9BD6C03A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76625" y="5572125"/>
            <a:ext cx="5238750" cy="4953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1905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PODROBNÝ A KOMZÁVĚREČNÝ PŘEHLED</a:t>
            </a:r>
          </a:p>
        </p:txBody>
      </p:sp>
    </p:spTree>
    <p:extLst>
      <p:ext uri="{BB962C8B-B14F-4D97-AF65-F5344CB8AC3E}">
        <p14:creationId xmlns:p14="http://schemas.microsoft.com/office/powerpoint/2010/main" val="185742699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8FAF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1DD7B5B-5AB8-4B5B-9470-3617747AA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4338C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4338CA"/>
                </a:solidFill>
              </a:defRPr>
            </a:pPr>
            <a:r>
              <a:rPr sz="2475" b="1">
                <a:solidFill>
                  <a:srgbClr val="4338CA"/>
                </a:solidFill>
              </a:rPr>
              <a:t>DOSPÍVAJÍCÍ POTŘEBUJÍ HODNĚ SPÁNKU, ALE JEJICH DEN TOMU ČASTO NEODPOVÍDÁ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75EF07-44D7-4657-8E9E-73A82359F7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4800" y="971550"/>
            <a:ext cx="3714750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 ČEMU SPÁNEK SLOUŽÍ?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regenerace organismu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upevňování paměti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práce s emocemi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pozornost a reakce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hormonální regulace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imunita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fyzický výkon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• zpracování učení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4588A20-0091-4B25-9A03-E04A5B021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38625" y="971550"/>
            <a:ext cx="3476625" cy="1476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8–10 HODIN</a:t>
            </a:r>
          </a:p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doporučená délka spánku pro věk 13–18 let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EA8363-1B7B-4E20-A660-3F64012CF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971550"/>
            <a:ext cx="3952875" cy="21526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66534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CO SPÁNEK ZKRACUJE?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pozdní usínání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brzké vstávání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domácí úkoly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sociální sítě a hry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stres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kroužky a brigády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dojíždění</a:t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✓ kofein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C3DCFE-BADB-4FEB-A643-16C91F92E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4953000" cy="2714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E7F3"/>
          </a:solidFill>
          <a:ln xmlns:a="http://schemas.openxmlformats.org/drawingml/2006/main" w="28575">
            <a:solidFill>
              <a:srgbClr val="BE185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NEVYSPÁNÍ NENÍ VŽDY JEN „ŠPATNÁ DISCIPLÍNA“.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V dospívání se mění časování spánku a mnoho mladých přirozeně usíná později. K tomu se přidává pevný ranní začátek školy a večerní povinnosti.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4269ED3-108D-4DD3-8150-472178183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0" y="3333750"/>
            <a:ext cx="5334000" cy="1181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6B21A8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FFFFF"/>
                </a:solidFill>
              </a:defRPr>
            </a:pPr>
            <a:r>
              <a:rPr sz="1875" b="1">
                <a:solidFill>
                  <a:srgbClr val="FFFFFF"/>
                </a:solidFill>
              </a:rPr>
              <a:t>Ve starších datech CDC uvádělo nedostatek spánku u přibližně 7 z 10 středoškoláků v USA.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05DB82-CC19-4808-B915-42C92127D9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762500"/>
            <a:ext cx="5000625" cy="1285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28575">
            <a:solidFill>
              <a:srgbClr val="9A3412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JEDNODUCHÁ ROVNICE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Pozdní usnutí + pevný budík = spánkový dluh, který víkend nemusí úplně napravit.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F5C104-D271-40D9-A318-DCCF5F8C02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SPÁNEK STUDENTŮ | školní prezentace | 8. 9. 2026 | 2</a:t>
            </a:r>
          </a:p>
        </p:txBody>
      </p:sp>
    </p:spTree>
    <p:extLst>
      <p:ext uri="{BB962C8B-B14F-4D97-AF65-F5344CB8AC3E}">
        <p14:creationId xmlns:p14="http://schemas.microsoft.com/office/powerpoint/2010/main" val="1208860336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E0F2F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396B96-B338-4058-A465-2EC048411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7C3AE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7C3AED"/>
                </a:solidFill>
              </a:defRPr>
            </a:pPr>
            <a:r>
              <a:rPr sz="2475" b="1">
                <a:solidFill>
                  <a:srgbClr val="7C3AED"/>
                </a:solidFill>
              </a:rPr>
              <a:t>MÁLO SPÁNKU OVLIVŇUJE ŠKOLU, ZDRAVÍ, NÁLADU I BEZPEČNOST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DF2F67-5121-4C8B-BF6A-913E3797E6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FCE7"/>
          </a:solidFill>
          <a:ln xmlns:a="http://schemas.openxmlformats.org/drawingml/2006/main" w="47625">
            <a:solidFill>
              <a:srgbClr val="15803D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POMÁHÁ / VÝH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spánek podporuje učení a paměť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dostatek spánku zlepšuje pozornost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pravidelnost pomáhá biologickým hodinám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odpočinek podporuje psychickou pohodu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nižší únava snižuje riziko chyb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spánek pomáhá fyzické regeneraci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ráno se snáze aktivně zapojíme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lépe zvládáme emoce a konflikty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klesá potřeba dohánět energii kofeinem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denní výkon je stabilnější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00CF32-D83C-40B0-8311-C5572F3C0F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971550"/>
            <a:ext cx="5715000" cy="485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E2E2"/>
          </a:solidFill>
          <a:ln xmlns:a="http://schemas.openxmlformats.org/drawingml/2006/main" w="47625">
            <a:solidFill>
              <a:srgbClr val="DC2626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RIZIKA / PROBLÉMY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1. únava zhoršuje pozornost a chování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2. může klesat školní výkon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3. roste riziko úrazů a nehod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4. zhoršuje se nálada a odolnost vůči stresu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5. člověk si hůře ukládá nové informace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6. prodlužují se reakce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7. více chyb vzniká z nepozornosti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8. může růst chuť na energetické nápoje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9. usínání o víkendu se posouvá</a:t>
            </a:r>
          </a:p>
          <a:p xmlns:a="http://schemas.openxmlformats.org/drawingml/2006/main">
            <a:pPr algn="l">
              <a:defRPr sz="1500" b="0">
                <a:solidFill>
                  <a:srgbClr val="111827"/>
                </a:solidFill>
              </a:defRPr>
            </a:pPr>
            <a:r>
              <a:rPr sz="1500" b="0">
                <a:solidFill>
                  <a:srgbClr val="111827"/>
                </a:solidFill>
              </a:rPr>
              <a:t>10. dluh se přenáší do dalších dní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E8028B4-84D3-48F6-A895-60CF30E42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47875" y="5953125"/>
            <a:ext cx="8096250" cy="4095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11827"/>
                </a:solidFill>
              </a:defRPr>
            </a:pPr>
            <a:r>
              <a:rPr sz="1350" b="1">
                <a:solidFill>
                  <a:srgbClr val="111827"/>
                </a:solidFill>
              </a:rPr>
              <a:t>SPÁNEK NENÍ ZTRACENÝ ČAS – JE TO SOUČÁST UČENÍ A REGENERACE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82E7415-11DD-4C25-B584-FEF351BE58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SPÁNEK STUDENTŮ | školní prezentace | 8. 9. 2026 | 3</a:t>
            </a:r>
          </a:p>
        </p:txBody>
      </p:sp>
    </p:spTree>
    <p:extLst>
      <p:ext uri="{BB962C8B-B14F-4D97-AF65-F5344CB8AC3E}">
        <p14:creationId xmlns:p14="http://schemas.microsoft.com/office/powerpoint/2010/main" val="314836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7ED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350DA44-B792-4006-8008-0E35465D47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C2410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C2410C"/>
                </a:solidFill>
              </a:defRPr>
            </a:pPr>
            <a:r>
              <a:rPr sz="2475" b="1">
                <a:solidFill>
                  <a:srgbClr val="C2410C"/>
                </a:solidFill>
              </a:rPr>
              <a:t>KOLIK SPÁNKU JE DOST A PROČ STUDENT NEMUSÍ USNOUT V DEVĚT?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2AF094E-5EA3-400B-85DC-2FDA2A24F4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10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C2626"/>
          </a:solidFill>
          <a:ln xmlns:a="http://schemas.openxmlformats.org/drawingml/2006/main" w="38100">
            <a:solidFill>
              <a:srgbClr val="7F1D1D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13–18 LET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8 až 10 hodin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7DAD50-CFFC-43BE-8FF6-1D16691B2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815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563EB"/>
          </a:solidFill>
          <a:ln xmlns:a="http://schemas.openxmlformats.org/drawingml/2006/main" w="38100">
            <a:solidFill>
              <a:srgbClr val="1E3A8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6–12 LET</a:t>
            </a:r>
          </a:p>
          <a:p xmlns:a="http://schemas.openxmlformats.org/drawingml/2006/main">
            <a:pPr algn="ctr">
              <a:defRPr sz="1950" b="1">
                <a:solidFill>
                  <a:srgbClr val="FFFFFF"/>
                </a:solidFill>
              </a:defRPr>
            </a:pPr>
            <a:r>
              <a:rPr sz="1950" b="1">
                <a:solidFill>
                  <a:srgbClr val="FFFFFF"/>
                </a:solidFill>
              </a:rPr>
              <a:t>9 až 12 hodin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CF8176-9E7A-44D7-B86D-3EE93F28F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15300" y="1000125"/>
            <a:ext cx="3667125" cy="16668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CC15"/>
          </a:solidFill>
          <a:ln xmlns:a="http://schemas.openxmlformats.org/drawingml/2006/main" w="38100">
            <a:solidFill>
              <a:srgbClr val="A1620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7 Z 10</a:t>
            </a:r>
          </a:p>
          <a:p xmlns:a="http://schemas.openxmlformats.org/drawingml/2006/main">
            <a:pPr algn="ctr">
              <a:defRPr sz="1950" b="1">
                <a:solidFill>
                  <a:srgbClr val="111827"/>
                </a:solidFill>
              </a:defRPr>
            </a:pPr>
            <a:r>
              <a:rPr sz="1950" b="1">
                <a:solidFill>
                  <a:srgbClr val="111827"/>
                </a:solidFill>
              </a:rPr>
              <a:t>starší údaj o nevyspalých středoškolácích v USA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F60EFB-6C9B-405B-9E1C-A943B85FF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2952750"/>
            <a:ext cx="5334000" cy="266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0F766E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BIOLOGICKÉ HODINY DOSPÍVAJÍCÍCH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Během puberty se čas usínání často posouvá do pozdějších hodin. Student proto nemusí být večer ospalý ve stejnou dobu jako mladší dítě.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650" b="0">
                <a:solidFill>
                  <a:srgbClr val="111827"/>
                </a:solidFill>
              </a:defRPr>
            </a:pPr>
            <a:r>
              <a:rPr sz="1650" b="0">
                <a:solidFill>
                  <a:srgbClr val="111827"/>
                </a:solidFill>
              </a:rPr>
              <a:t>Jestliže ale musí vstávat například v 6:00, osm hodin spánku vyžaduje usnutí kolem 22:00 – nikoli teprve odložení telefonu.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9C58CD-2BDA-4FAC-8203-1EE9ECA98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952750"/>
            <a:ext cx="5715000" cy="1047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CA5A5"/>
          </a:solidFill>
          <a:ln xmlns:a="http://schemas.openxmlformats.org/drawingml/2006/main" w="28575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DLOUHÉ LEŽENÍ V POSTELI ≠ DLOUHÝ SPÁNEK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Rozhoduje čas skutečného usnutí a probuzení.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A68C47-11D7-4003-B594-818E905777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4238625"/>
            <a:ext cx="5286375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AE6FD"/>
          </a:solidFill>
          <a:ln xmlns:a="http://schemas.openxmlformats.org/drawingml/2006/main" w="28575">
            <a:solidFill>
              <a:srgbClr val="0369A1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650" b="1">
                <a:solidFill>
                  <a:srgbClr val="111827"/>
                </a:solidFill>
              </a:defRPr>
            </a:pPr>
            <a:r>
              <a:rPr sz="1650" b="1">
                <a:solidFill>
                  <a:srgbClr val="111827"/>
                </a:solidFill>
              </a:rPr>
              <a:t>Večerní světlo, mobil, hry, stres, nepravidelný režim a kofein mohou usínání dále oddalovat. Příčina bývá kombinovaná.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C26D4A5-0614-4AFD-88A0-6D5AF65A73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810250"/>
            <a:ext cx="95250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7F3D0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725" b="1">
                <a:solidFill>
                  <a:srgbClr val="111827"/>
                </a:solidFill>
              </a:defRPr>
            </a:pPr>
            <a:r>
              <a:rPr sz="1725" b="1">
                <a:solidFill>
                  <a:srgbClr val="111827"/>
                </a:solidFill>
              </a:rPr>
              <a:t>NEJDŘÍV JE POTŘEBA ZJISTIT, KDE SE SPÁNEK V KAŽDODENNÍM REŽIMU ZTRÁCÍ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8FEE321-7098-4521-9F82-4C96C0A62B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SPÁNEK STUDENTŮ | školní prezentace | 8. 9. 2026 | 4</a:t>
            </a:r>
          </a:p>
        </p:txBody>
      </p:sp>
    </p:spTree>
    <p:extLst>
      <p:ext uri="{BB962C8B-B14F-4D97-AF65-F5344CB8AC3E}">
        <p14:creationId xmlns:p14="http://schemas.microsoft.com/office/powerpoint/2010/main" val="20106842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5F3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39DE7E2-D017-4DB9-B2CA-CE6DA52344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6D28D9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6D28D9"/>
                </a:solidFill>
              </a:defRPr>
            </a:pPr>
            <a:r>
              <a:rPr sz="2475" b="1">
                <a:solidFill>
                  <a:srgbClr val="6D28D9"/>
                </a:solidFill>
              </a:rPr>
              <a:t>ŠEST ČASTÝCH DŮVODŮ, PROČ SE VEČER NEJDE SPÁT VČAS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7562503-83E4-4ACC-B190-C4BCD64D01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TELEFON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Nekonečný obsah a zprávy posouvají okamžik, kdy zařízení skutečně odložíme.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50F767-5FC1-48B4-ABD0-0CE79244F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ÚKOLY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Pozdní návrat domů a odkládání práce mohou přesunout učení do večerních hodin.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E552E18-46E8-4499-AD1D-2586DEED65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971550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STRES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Obavy ze školy, vztahů nebo výkonu mohou ztěžovat uklidnění a usnutí.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7B92E53-03EF-45E4-AC9A-203711569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67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KROUŽKY A BRIGÁDY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Sport, tréninky, dojíždění a práce zkracují volný čas a posouvají večerní režim.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5A29BD-7AC2-4FF5-9EC9-4EAAD81BD3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291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38100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KOFEIN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Káva a energetické nápoje mohou zakrýt únavu během dne a komplikovat večerní usínání.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5C49B33-0CF6-4C94-9D38-8270FB537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400425"/>
            <a:ext cx="3733800" cy="2190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923C"/>
          </a:solidFill>
          <a:ln xmlns:a="http://schemas.openxmlformats.org/drawingml/2006/main" w="38100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VÍKENDOVÝ POSUN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Dlouhé ponocování a vyspávání mění rytmus; nedělní večer a pondělní ráno jsou pak těžší.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1B73E5B-C204-4DAB-9CC7-979797CF11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24125" y="5857875"/>
            <a:ext cx="714375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11827"/>
          </a:solidFill>
          <a:ln xmlns:a="http://schemas.openxmlformats.org/drawingml/2006/main" w="28575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FFFFFF"/>
                </a:solidFill>
              </a:defRPr>
            </a:pPr>
            <a:r>
              <a:rPr sz="1575" b="1">
                <a:solidFill>
                  <a:srgbClr val="FFFFFF"/>
                </a:solidFill>
              </a:rPr>
              <a:t>ÚNAVA MÁ OBVYKLE VÍCE PŘÍČIN – PROTO NESTAČÍ JEDNA UNIVERZÁLNÍ RADA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4337E87-D54A-40CF-9689-92E57E86B1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SPÁNEK STUDENTŮ | školní prezentace | 8. 9. 2026 | 5</a:t>
            </a:r>
          </a:p>
        </p:txBody>
      </p:sp>
    </p:spTree>
    <p:extLst>
      <p:ext uri="{BB962C8B-B14F-4D97-AF65-F5344CB8AC3E}">
        <p14:creationId xmlns:p14="http://schemas.microsoft.com/office/powerpoint/2010/main" val="112027201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ECFDF5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882265-45DA-453C-976D-2CD58D087E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04785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047857"/>
                </a:solidFill>
              </a:defRPr>
            </a:pPr>
            <a:r>
              <a:rPr sz="2475" b="1">
                <a:solidFill>
                  <a:srgbClr val="047857"/>
                </a:solidFill>
              </a:rPr>
              <a:t>PĚT OPATŘENÍ, KTERÁ MOHOU SPÁNEK PRODLOUŽIT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459D70-9829-4354-A563-0D9AD66BB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STÁLÝ ČAS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8A2720-7767-4A79-AD29-0E54061A4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DE04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Podobný čas vstávání a usínání pomáhá udržovat rytmus i mezi pracovním týdnem a víkendem.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68F1491-622D-41DC-9EDE-4BA766265E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0A5FA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MOBIL MIMO POSTEL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27FD607-6B73-41DE-BAF9-FCD936BC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908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60A5FA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Fyzická vzdálenost snižuje pravděpodobnost dalšího videa, odpovědi nebo kontroly času.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9BF1F37-922E-4037-995E-0DE2EF9E60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B7185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VEČERNÍ PLÁN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0243636-E077-497F-B7F7-ED2F01180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9720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FB7185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Připravit věci do školy a určit konec práce dříve, než únava zpomalí každý další úkol.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7DB5F9B-F195-4760-AB57-63243641AC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ADE80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MÉNĚ KOFEINU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F229EF-E0DA-4F5B-B2ED-A0FAC4286D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35330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4ADE8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Omezit energetické nápoje a pozdní kávu, zvlášť pokud je problém s usínáním.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5166F4-3018-4811-9722-531D1817E8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000125"/>
            <a:ext cx="2209800" cy="838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084FC"/>
          </a:solidFill>
          <a:ln xmlns:a="http://schemas.openxmlformats.org/drawingml/2006/main" w="28575">
            <a:solidFill>
              <a:srgbClr val="111827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111827"/>
                </a:solidFill>
              </a:defRPr>
            </a:pPr>
            <a:r>
              <a:rPr sz="1500" b="1">
                <a:solidFill>
                  <a:srgbClr val="111827"/>
                </a:solidFill>
              </a:rPr>
              <a:t>HLEDAT PŘÍČINU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81045-5929-4D0E-95CD-CE501E352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34550" y="1952625"/>
            <a:ext cx="2209800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38100">
            <a:solidFill>
              <a:srgbClr val="C084F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350" b="0">
                <a:solidFill>
                  <a:srgbClr val="111827"/>
                </a:solidFill>
              </a:defRPr>
            </a:pPr>
            <a:r>
              <a:rPr sz="1350" b="0">
                <a:solidFill>
                  <a:srgbClr val="111827"/>
                </a:solidFill>
              </a:rPr>
              <a:t>Dlouhodobé potíže, výrazná denní ospalost nebo chrápání mohou vyžadovat konzultaci s odborníkem.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811ECA-AF84-4D64-8A48-2DDC45317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5048250"/>
            <a:ext cx="11144250" cy="1190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F3C7"/>
          </a:solidFill>
          <a:ln xmlns:a="http://schemas.openxmlformats.org/drawingml/2006/main" w="38100">
            <a:solidFill>
              <a:srgbClr val="D97706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CO SI LZE TÝDEN ZAPISOVAT?</a:t>
            </a:r>
          </a:p>
          <a:p xmlns:a="http://schemas.openxmlformats.org/drawingml/2006/main">
            <a:pPr algn="ctr">
              <a:defRPr sz="1575" b="1">
                <a:solidFill>
                  <a:srgbClr val="111827"/>
                </a:solidFill>
              </a:defRPr>
            </a:pPr>
            <a:r>
              <a:rPr sz="1575" b="1">
                <a:solidFill>
                  <a:srgbClr val="111827"/>
                </a:solidFill>
              </a:rPr>
              <a:t>Čas ulehnutí • odhad usnutí • probuzení • víkendový posun • používání telefonu večer • kofein • pohyb • denní ospalost • nálada • subjektivní kvalita spánku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74D59A6-D507-4074-B997-9BC53A7EF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SPÁNEK STUDENTŮ | školní prezentace | 8. 9. 2026 | 6</a:t>
            </a:r>
          </a:p>
        </p:txBody>
      </p:sp>
    </p:spTree>
    <p:extLst>
      <p:ext uri="{BB962C8B-B14F-4D97-AF65-F5344CB8AC3E}">
        <p14:creationId xmlns:p14="http://schemas.microsoft.com/office/powerpoint/2010/main" val="95460093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1F2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41113E-0E7F-44C9-969F-0B3FD44A49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" y="171450"/>
            <a:ext cx="11620500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7ED"/>
          </a:solidFill>
          <a:ln xmlns:a="http://schemas.openxmlformats.org/drawingml/2006/main" w="28575">
            <a:solidFill>
              <a:srgbClr val="BE123C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475" b="1">
                <a:solidFill>
                  <a:srgbClr val="BE123C"/>
                </a:solidFill>
              </a:defRPr>
            </a:pPr>
            <a:r>
              <a:rPr sz="2475" b="1">
                <a:solidFill>
                  <a:srgbClr val="BE123C"/>
                </a:solidFill>
              </a:rPr>
              <a:t>KDO ODPOVÍDÁ ZA TO, ŽE STUDENTI CHODÍ DO ŠKOLY UNAVENÍ?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E5ABDC4-4E8A-4D22-BAA8-36D7CF37F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ECACA"/>
          </a:solidFill>
          <a:ln xmlns:a="http://schemas.openxmlformats.org/drawingml/2006/main" w="38100">
            <a:solidFill>
              <a:srgbClr val="B91C1C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OSOBNÍ ODPOVĚDNOST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Student může ovlivnit večerní režim, telefon, kofein, plánování práce a pravidelnost. Bez změny vlastních návyků nepomůže ani pozdější začátek školy – volný čas se může jednoduše přesunout do dalšího ponocování.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6374D7C-5199-45E4-ADE9-6F17BFB2A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1000125"/>
            <a:ext cx="5381625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DBFE"/>
          </a:solidFill>
          <a:ln xmlns:a="http://schemas.openxmlformats.org/drawingml/2006/main" w="38100">
            <a:solidFill>
              <a:srgbClr val="1D4ED8"/>
            </a:solidFill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ARGUMENT PRO ZMĚNU PODMÍNEK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725" b="0">
                <a:solidFill>
                  <a:srgbClr val="111827"/>
                </a:solidFill>
              </a:defRPr>
            </a:pPr>
            <a:r>
              <a:rPr sz="1725" b="0">
                <a:solidFill>
                  <a:srgbClr val="111827"/>
                </a:solidFill>
              </a:rPr>
              <a:t>Biologický posun v dospívání, ranní výuka, dojíždění, množství povinností a školní rozvrh nejsou jen osobním rozhodnutím. Pokud systém dlouhodobě počítá s unavenými studenty, je vhodné přemýšlet i o organizačních změnách.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C5BE18-248D-4A2E-8586-144C95188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62125" y="4762500"/>
            <a:ext cx="8667750" cy="7048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DE047"/>
          </a:solidFill>
          <a:ln xmlns:a="http://schemas.openxmlformats.org/drawingml/2006/main" w="38100">
            <a:solidFill>
              <a:srgbClr val="000000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00" b="1">
                <a:solidFill>
                  <a:srgbClr val="111827"/>
                </a:solidFill>
              </a:defRPr>
            </a:pPr>
            <a:r>
              <a:rPr sz="1800" b="1">
                <a:solidFill>
                  <a:srgbClr val="111827"/>
                </a:solidFill>
              </a:rPr>
              <a:t>MOŽNÝ KOMPROMIS: Zlepšit osobní návyky a současně prověřit, zda škola zbytečně nepřidává ranní zátěž.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2B68D9-9E08-44D6-A771-FD60AD0E1B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3250" y="5695950"/>
            <a:ext cx="59055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7C3AED"/>
          </a:solidFill>
          <a:ln xmlns:a="http://schemas.openxmlformats.org/drawingml/2006/main" w="28575">
            <a:solidFill>
              <a:srgbClr val="FFFFFF"/>
            </a:solidFill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FFFFFF"/>
                </a:solidFill>
              </a:defRPr>
            </a:pPr>
            <a:r>
              <a:rPr sz="2100" b="1">
                <a:solidFill>
                  <a:srgbClr val="FFFFFF"/>
                </a:solidFill>
              </a:rPr>
              <a:t>KTERÁ PŘÍČINA JE U STUDENTŮ NEJDŮLEŽITĚJŠÍ?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55D0F9-2BF6-48FB-AF58-07590E1E5F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" y="6572250"/>
            <a:ext cx="11811000" cy="161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t"/>
          <a:lstStyle xmlns:a="http://schemas.openxmlformats.org/drawingml/2006/main"/>
          <a:p xmlns:a="http://schemas.openxmlformats.org/drawingml/2006/main">
            <a:pPr algn="ctr">
              <a:defRPr sz="750" b="0">
                <a:solidFill>
                  <a:srgbClr val="64748B"/>
                </a:solidFill>
              </a:defRPr>
            </a:pPr>
            <a:r>
              <a:rPr sz="750" b="0">
                <a:solidFill>
                  <a:srgbClr val="64748B"/>
                </a:solidFill>
              </a:rPr>
              <a:t>SPÁNEK STUDENTŮ | školní prezentace | 8. 9. 2026 | 7</a:t>
            </a:r>
          </a:p>
        </p:txBody>
      </p:sp>
    </p:spTree>
    <p:extLst>
      <p:ext uri="{BB962C8B-B14F-4D97-AF65-F5344CB8AC3E}">
        <p14:creationId xmlns:p14="http://schemas.microsoft.com/office/powerpoint/2010/main" val="1896488469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2026-09-08T18:09:14.5350000Z</dcterms:created>
  <dcterms:modified xsi:type="dcterms:W3CDTF">2026-09-08T18:09:14.5350000Z</dcterms:modified>
</coreProperties>
</file>