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c6315b1cbc14fd9" /><Relationship Type="http://schemas.openxmlformats.org/officeDocument/2006/relationships/extended-properties" Target="/docProps/app.xml" Id="R561af2bcd6ec4143" /><Relationship Type="http://schemas.openxmlformats.org/officeDocument/2006/relationships/officeDocument" Target="/ppt/presentation.xml" Id="R7cc1775e324a463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741a50cac224c75"/>
  </p:sldMasterIdLst>
  <p:notesMasterIdLst>
    <p:notesMasterId xmlns:r="http://schemas.openxmlformats.org/officeDocument/2006/relationships" r:id="Ra7e2277b73ba4224"/>
  </p:notesMasterIdLst>
  <p:sldIdLst>
    <p:sldId xmlns:r="http://schemas.openxmlformats.org/officeDocument/2006/relationships" id="256" r:id="R112e82681a2547e8"/>
    <p:sldId xmlns:r="http://schemas.openxmlformats.org/officeDocument/2006/relationships" id="257" r:id="Raf8f12ba8d674b8c"/>
    <p:sldId xmlns:r="http://schemas.openxmlformats.org/officeDocument/2006/relationships" id="258" r:id="Rbf03f3fc7d03404b"/>
    <p:sldId xmlns:r="http://schemas.openxmlformats.org/officeDocument/2006/relationships" id="259" r:id="R41efd841f2be47c1"/>
    <p:sldId xmlns:r="http://schemas.openxmlformats.org/officeDocument/2006/relationships" id="260" r:id="R3621028e6c034f99"/>
    <p:sldId xmlns:r="http://schemas.openxmlformats.org/officeDocument/2006/relationships" id="261" r:id="R201e73512b9343cd"/>
    <p:sldId xmlns:r="http://schemas.openxmlformats.org/officeDocument/2006/relationships" id="262" r:id="R45ee78bd3a0b401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dfd2efe32624ef6" /><Relationship Type="http://schemas.openxmlformats.org/officeDocument/2006/relationships/slideMaster" Target="/ppt/slideMasters/slideMaster1.xml" Id="R8741a50cac224c75" /><Relationship Type="http://schemas.openxmlformats.org/officeDocument/2006/relationships/notesMaster" Target="/ppt/notesMasters/notesMaster1.xml" Id="Ra7e2277b73ba4224" /><Relationship Type="http://schemas.openxmlformats.org/officeDocument/2006/relationships/presProps" Target="/ppt/presProps.xml" Id="R496870df88604efd" /><Relationship Type="http://schemas.openxmlformats.org/officeDocument/2006/relationships/tableStyles" Target="/ppt/tableStyles.xml" Id="R99084a753ae049f2" /><Relationship Type="http://schemas.openxmlformats.org/officeDocument/2006/relationships/slide" Target="/ppt/slides/slide1.xml" Id="R112e82681a2547e8" /><Relationship Type="http://schemas.openxmlformats.org/officeDocument/2006/relationships/slide" Target="/ppt/slides/slide2.xml" Id="Raf8f12ba8d674b8c" /><Relationship Type="http://schemas.openxmlformats.org/officeDocument/2006/relationships/slide" Target="/ppt/slides/slide3.xml" Id="Rbf03f3fc7d03404b" /><Relationship Type="http://schemas.openxmlformats.org/officeDocument/2006/relationships/slide" Target="/ppt/slides/slide4.xml" Id="R41efd841f2be47c1" /><Relationship Type="http://schemas.openxmlformats.org/officeDocument/2006/relationships/slide" Target="/ppt/slides/slide5.xml" Id="R3621028e6c034f99" /><Relationship Type="http://schemas.openxmlformats.org/officeDocument/2006/relationships/slide" Target="/ppt/slides/slide6.xml" Id="R201e73512b9343cd" /><Relationship Type="http://schemas.openxmlformats.org/officeDocument/2006/relationships/slide" Target="/ppt/slides/slide7.xml" Id="R45ee78bd3a0b401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bfadb695c274cc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cd395b6265a41f4" /><Relationship Type="http://schemas.openxmlformats.org/officeDocument/2006/relationships/notesMaster" Target="/ppt/notesMasters/notesMaster1.xml" Id="Re4cd73394e5b449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2ee46561f224930" /><Relationship Type="http://schemas.openxmlformats.org/officeDocument/2006/relationships/notesMaster" Target="/ppt/notesMasters/notesMaster1.xml" Id="R693ed0cd8e64497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a61f6a6616945b4" /><Relationship Type="http://schemas.openxmlformats.org/officeDocument/2006/relationships/notesMaster" Target="/ppt/notesMasters/notesMaster1.xml" Id="Rf3c11703da184fc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27d6b2aa0264ba7" /><Relationship Type="http://schemas.openxmlformats.org/officeDocument/2006/relationships/notesMaster" Target="/ppt/notesMasters/notesMaster1.xml" Id="R232c21be93e24b8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a20ac66bfee4c66" /><Relationship Type="http://schemas.openxmlformats.org/officeDocument/2006/relationships/notesMaster" Target="/ppt/notesMasters/notesMaster1.xml" Id="R2e07cca9e97d436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41bac38c78f42bb" /><Relationship Type="http://schemas.openxmlformats.org/officeDocument/2006/relationships/notesMaster" Target="/ppt/notesMasters/notesMaster1.xml" Id="R800e04dc2a55486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7a296b3caf14250" /><Relationship Type="http://schemas.openxmlformats.org/officeDocument/2006/relationships/notesMaster" Target="/ppt/notesMasters/notesMaster1.xml" Id="Rc995cc4c653a47d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https://www.verizon.com/about/parenting/video-streaming-what-kids-are-watching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https://www.who.int/europe/news/item/25-09-2024-teens--screens-and-mental-health</a:t>
            </a:r>
          </a:p>
          <a:p xmlns:a="http://schemas.openxmlformats.org/drawingml/2006/main">
            <a:r>
              <a:t>https://www.who.int/europe/initiatives/health-behaviour-in-school-aged-children-%28hbsc%29-study/highlights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https://www.who.int/europe/news/item/25-09-2024-teens--screens-and-mental-health</a:t>
            </a:r>
          </a:p>
          <a:p xmlns:a="http://schemas.openxmlformats.org/drawingml/2006/main">
            <a:r>
              <a:t>https://www.who.int/europe/initiatives/health-behaviour-in-school-aged-children-%28hbsc%29-study/highlights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https://www.who.int/europe/news/item/25-09-2024-teens--screens-and-mental-health</a:t>
            </a:r>
          </a:p>
          <a:p xmlns:a="http://schemas.openxmlformats.org/drawingml/2006/main">
            <a:r>
              <a:t>https://www.who.int/europe/initiatives/health-behaviour-in-school-aged-children-%28hbsc%29-study/highlights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https://www.who.int/europe/news/item/25-09-2024-teens--screens-and-mental-health</a:t>
            </a:r>
          </a:p>
          <a:p xmlns:a="http://schemas.openxmlformats.org/drawingml/2006/main">
            <a:r>
              <a:t>https://www.who.int/europe/initiatives/health-behaviour-in-school-aged-children-%28hbsc%29-study/highlights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https://www.who.int/europe/news/item/25-09-2024-teens--screens-and-mental-health</a:t>
            </a:r>
          </a:p>
          <a:p xmlns:a="http://schemas.openxmlformats.org/drawingml/2006/main">
            <a:r>
              <a:t>https://www.who.int/europe/initiatives/health-behaviour-in-school-aged-children-%28hbsc%29-study/highlights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https://www.who.int/europe/news/item/25-09-2024-teens--screens-and-mental-health</a:t>
            </a:r>
          </a:p>
          <a:p xmlns:a="http://schemas.openxmlformats.org/drawingml/2006/main">
            <a:r>
              <a:t>https://www.who.int/europe/initiatives/health-behaviour-in-school-aged-children-%28hbsc%29-study/highlights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8d4ea5f6155437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4efb186ebe14a4b" /><Relationship Type="http://schemas.openxmlformats.org/officeDocument/2006/relationships/slideLayout" Target="/ppt/slideLayouts/slideLayout1.xml" Id="R4c571f403746412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c571f403746412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ff6b32bae94c3b" /><Relationship Type="http://schemas.openxmlformats.org/officeDocument/2006/relationships/image" Target="/ppt/media/image.jpeg" Id="Rbffc0d45679c4af5" /><Relationship Type="http://schemas.openxmlformats.org/officeDocument/2006/relationships/notesSlide" Target="/ppt/notesSlides/notesSlide1.xml" Id="Rd85f2d74598b4c9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7ec13274864e85" /><Relationship Type="http://schemas.openxmlformats.org/officeDocument/2006/relationships/notesSlide" Target="/ppt/notesSlides/notesSlide2.xml" Id="R9b8f3af9e6af452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d339e488104ac7" /><Relationship Type="http://schemas.openxmlformats.org/officeDocument/2006/relationships/notesSlide" Target="/ppt/notesSlides/notesSlide3.xml" Id="Rdc6b8c517aaf4b9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2512c0918f4697" /><Relationship Type="http://schemas.openxmlformats.org/officeDocument/2006/relationships/notesSlide" Target="/ppt/notesSlides/notesSlide4.xml" Id="Rfaf067e982ed4cb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5333dd3e524a82" /><Relationship Type="http://schemas.openxmlformats.org/officeDocument/2006/relationships/notesSlide" Target="/ppt/notesSlides/notesSlide5.xml" Id="R92fd24a1d4364bb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8efed839d54c7f" /><Relationship Type="http://schemas.openxmlformats.org/officeDocument/2006/relationships/notesSlide" Target="/ppt/notesSlides/notesSlide6.xml" Id="Rbddd0254cb1b4f0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1a455387d44137" /><Relationship Type="http://schemas.openxmlformats.org/officeDocument/2006/relationships/notesSlide" Target="/ppt/notesSlides/notesSlide7.xml" Id="Rf0afa6dcf362413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fc0d45679c4af5"/>
          <a:srcRect xmlns:a="http://schemas.openxmlformats.org/drawingml/2006/main" l="0" t="5000" r="0" b="50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C35467-0CFF-416B-BDCC-31587C022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85800"/>
            <a:ext cx="1085850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86667"/>
            </a:srgbClr>
          </a:solidFill>
          <a:ln xmlns:a="http://schemas.openxmlformats.org/drawingml/2006/main" w="47625">
            <a:solidFill>
              <a:srgbClr val="BE185D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3900" b="1">
                <a:solidFill>
                  <a:srgbClr val="BE185D"/>
                </a:solidFill>
              </a:defRPr>
            </a:pPr>
            <a:r>
              <a:rPr sz="3900" b="1">
                <a:solidFill>
                  <a:srgbClr val="BE185D"/>
                </a:solidFill>
              </a:rPr>
              <a:t>TIKTOK, REELS A NAŠE POZORNOST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78FFDA-286D-452B-9D81-54876A6BE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143250"/>
            <a:ext cx="819150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EF3C7">
              <a:alpha val="93333"/>
            </a:srgbClr>
          </a:solidFill>
          <a:ln xmlns:a="http://schemas.openxmlformats.org/drawingml/2006/main" w="38100">
            <a:solidFill>
              <a:srgbClr val="F59E0B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11827"/>
                </a:solidFill>
              </a:defRPr>
            </a:pPr>
            <a:r>
              <a:rPr sz="1875" b="1">
                <a:solidFill>
                  <a:srgbClr val="111827"/>
                </a:solidFill>
              </a:rPr>
              <a:t>Nekonečné posouvání, algoritmy, zábava, informace, spánek, soustředění a digitální návyky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DB9864-8571-4D5B-AF40-798201CEF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5572125"/>
            <a:ext cx="523875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2626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PODROBNÝ A KOMZÁVĚREČNÝ PŘEHLED</a:t>
            </a:r>
          </a:p>
        </p:txBody>
      </p:sp>
    </p:spTree>
    <p:extLst>
      <p:ext uri="{BB962C8B-B14F-4D97-AF65-F5344CB8AC3E}">
        <p14:creationId xmlns:p14="http://schemas.microsoft.com/office/powerpoint/2010/main" val="91918177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D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3BD18B-D602-4E45-BBA1-EABCD9415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71450"/>
            <a:ext cx="116205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D"/>
          </a:solidFill>
          <a:ln xmlns:a="http://schemas.openxmlformats.org/drawingml/2006/main" w="28575">
            <a:solidFill>
              <a:srgbClr val="BE185D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75" b="1">
                <a:solidFill>
                  <a:srgbClr val="BE185D"/>
                </a:solidFill>
              </a:defRPr>
            </a:pPr>
            <a:r>
              <a:rPr sz="2475" b="1">
                <a:solidFill>
                  <a:srgbClr val="BE185D"/>
                </a:solidFill>
              </a:rPr>
              <a:t>KRÁTKÁ VIDEA NEKONČÍ – DALŠÍ OBSAH JE VŽDY JEN JEDNO POSUNUTÍ PRSTEM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71A831-A53D-4240-8403-FC92468A6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971550"/>
            <a:ext cx="3714750" cy="2152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047"/>
          </a:solidFill>
          <a:ln xmlns:a="http://schemas.openxmlformats.org/drawingml/2006/main" w="28575">
            <a:solidFill>
              <a:srgbClr val="B91C1C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PROČ NÁS BAVÍ?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jsou krátká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rychle se střídají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reagují na naše zájmy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kombinují obraz, zvuk a text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nevyžadují plánování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nabízejí překvapení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lze je sdílet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vytvářejí společná témata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E9DF08-7CFD-4426-A139-40D31DA41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971550"/>
            <a:ext cx="347662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0A5FA"/>
          </a:solidFill>
          <a:ln xmlns:a="http://schemas.openxmlformats.org/drawingml/2006/main" w="38100">
            <a:solidFill>
              <a:srgbClr val="1E3A8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11 %</a:t>
            </a:r>
          </a:p>
          <a:p xmlns:a="http://schemas.openxmlformats.org/drawingml/2006/main">
            <a:pPr algn="ctr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dospívajících vykazuje známky problematického používání sociálních sítí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4DD07A-CBDC-4A8D-BA77-C9A26402E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971550"/>
            <a:ext cx="3952875" cy="2152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ADE80"/>
          </a:solidFill>
          <a:ln xmlns:a="http://schemas.openxmlformats.org/drawingml/2006/main" w="28575">
            <a:solidFill>
              <a:srgbClr val="166534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CO NA NICH NAJDEME?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humor a zábavu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návody a tipy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školní vysvětlení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zprávy a komentáře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hudbu a trendy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reklamu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politický obsah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osobní příběhy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DD5AD0-4484-491E-8F52-212390B90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0"/>
            <a:ext cx="4953000" cy="2714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7F3"/>
          </a:solidFill>
          <a:ln xmlns:a="http://schemas.openxmlformats.org/drawingml/2006/main" w="28575">
            <a:solidFill>
              <a:srgbClr val="BE185D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„PROBLÉM S POZORNOSTÍ“ NENÍ JEDNODUCHÁ DIAGNÓZA.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Krátké video samo o sobě nedokazuje, že se člověku trvale zkrátila pozornost. Důležitá je kontrola používání, čas, kontext, obsah a to, co kvůli sledování vynecháváme.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F793F7-49A5-46C8-A105-70E688194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333750"/>
            <a:ext cx="5334000" cy="1181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84FC"/>
          </a:solidFill>
          <a:ln xmlns:a="http://schemas.openxmlformats.org/drawingml/2006/main" w="28575">
            <a:solidFill>
              <a:srgbClr val="6B21A8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36 % mladých uvádělo téměř nepřetržitý online kontakt s přáteli.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F25B52-A8BC-44D9-B7C0-47A9B6EA1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762500"/>
            <a:ext cx="5000625" cy="1285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923C"/>
          </a:solidFill>
          <a:ln xmlns:a="http://schemas.openxmlformats.org/drawingml/2006/main" w="28575">
            <a:solidFill>
              <a:srgbClr val="9A3412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DŮLEŽITĚJŠÍ OTÁZKA</a:t>
            </a:r>
          </a:p>
          <a:p xmlns:a="http://schemas.openxmlformats.org/drawingml/2006/main">
            <a:pPr algn="ctr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Dokážeme video vědomě zavřít, nebo pokračujeme déle, než jsme chtěli?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160835-FD37-4D6B-BFF5-14F0F499E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72250"/>
            <a:ext cx="11811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750" b="0">
                <a:solidFill>
                  <a:srgbClr val="64748B"/>
                </a:solidFill>
              </a:defRPr>
            </a:pPr>
            <a:r>
              <a:rPr sz="750" b="0">
                <a:solidFill>
                  <a:srgbClr val="64748B"/>
                </a:solidFill>
              </a:rPr>
              <a:t>KRÁTKÁ VIDEA | školní prezentace | 8. 9. 2026 | 2</a:t>
            </a:r>
          </a:p>
        </p:txBody>
      </p:sp>
    </p:spTree>
    <p:extLst>
      <p:ext uri="{BB962C8B-B14F-4D97-AF65-F5344CB8AC3E}">
        <p14:creationId xmlns:p14="http://schemas.microsoft.com/office/powerpoint/2010/main" val="140451690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0F2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F6B204-5BA5-46C6-BF54-DAEEA573D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71450"/>
            <a:ext cx="116205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D"/>
          </a:solidFill>
          <a:ln xmlns:a="http://schemas.openxmlformats.org/drawingml/2006/main" w="28575">
            <a:solidFill>
              <a:srgbClr val="7C3AED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75" b="1">
                <a:solidFill>
                  <a:srgbClr val="7C3AED"/>
                </a:solidFill>
              </a:defRPr>
            </a:pPr>
            <a:r>
              <a:rPr sz="2475" b="1">
                <a:solidFill>
                  <a:srgbClr val="7C3AED"/>
                </a:solidFill>
              </a:rPr>
              <a:t>KRÁTKÁ VIDEA MOHOU INFORMOVAT, SPOJOVAT I NEPOZOROVANĚ SPOTŘEBOVAT ČAS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95EBEA-F124-4E5A-B60A-1245E3F42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971550"/>
            <a:ext cx="5715000" cy="485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FCE7"/>
          </a:solidFill>
          <a:ln xmlns:a="http://schemas.openxmlformats.org/drawingml/2006/main" w="47625">
            <a:solidFill>
              <a:srgbClr val="15803D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POMÁHÁ / VÝH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1. rychle představí nové téma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2. umožní objevovat koníčky a komunity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3. nabídnou krátký návod nebo ukázku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4. podporují kreativní tvorbu videa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5. umožňují sdílet zkušenosti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6. mohou pomoci s učením jazyka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7. nabízejí kontakt s vrstevníky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8. zpřístupňují různé názory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9. rychle reagují na aktuální dění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10. poskytují odpočinek a humor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0E3A74-7206-4D40-9288-85835BBC4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971550"/>
            <a:ext cx="5715000" cy="485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EE2E2"/>
          </a:solidFill>
          <a:ln xmlns:a="http://schemas.openxmlformats.org/drawingml/2006/main" w="47625">
            <a:solidFill>
              <a:srgbClr val="DC2626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RIZIKA / PROBLÉMY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1. nekonečný feed nemá přirozený konec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2. algoritmus zvýhodňuje silné emoce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3. zdroj informace bývá nejasný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4. reklama splývá s běžným obsahem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5. sledování může odkládat spánek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6. notifikace přerušují jinou činnost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7. srovnávání může zhoršovat pohodu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8. obsah se opakuje v návykových vzorcích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9. krátkost omezuje kontext a nuance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10. čas používání se snadno podcení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C5AC8C-6837-4EBA-AE04-94DDAB7EF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5953125"/>
            <a:ext cx="809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047"/>
          </a:solidFill>
          <a:ln xmlns:a="http://schemas.openxmlformats.org/drawingml/2006/main" w="28575">
            <a:solidFill>
              <a:srgbClr val="000000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11827"/>
                </a:solidFill>
              </a:defRPr>
            </a:pPr>
            <a:r>
              <a:rPr sz="1350" b="1">
                <a:solidFill>
                  <a:srgbClr val="111827"/>
                </a:solidFill>
              </a:rPr>
              <a:t>NEJDE JEN O DÉLKU VIDEA – JDE O ZPŮSOB, JAKÝM JE FEED NAVRŽENÝ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DEBDB9-7636-4DC0-8556-78AC52B9A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72250"/>
            <a:ext cx="11811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750" b="0">
                <a:solidFill>
                  <a:srgbClr val="64748B"/>
                </a:solidFill>
              </a:defRPr>
            </a:pPr>
            <a:r>
              <a:rPr sz="750" b="0">
                <a:solidFill>
                  <a:srgbClr val="64748B"/>
                </a:solidFill>
              </a:rPr>
              <a:t>KRÁTKÁ VIDEA | školní prezentace | 8. 9. 2026 | 3</a:t>
            </a:r>
          </a:p>
        </p:txBody>
      </p:sp>
    </p:spTree>
    <p:extLst>
      <p:ext uri="{BB962C8B-B14F-4D97-AF65-F5344CB8AC3E}">
        <p14:creationId xmlns:p14="http://schemas.microsoft.com/office/powerpoint/2010/main" val="93568349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7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99CD20-25D9-4D2D-829D-42CDCB679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71450"/>
            <a:ext cx="116205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D"/>
          </a:solidFill>
          <a:ln xmlns:a="http://schemas.openxmlformats.org/drawingml/2006/main" w="28575">
            <a:solidFill>
              <a:srgbClr val="C2410C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75" b="1">
                <a:solidFill>
                  <a:srgbClr val="C2410C"/>
                </a:solidFill>
              </a:defRPr>
            </a:pPr>
            <a:r>
              <a:rPr sz="2475" b="1">
                <a:solidFill>
                  <a:srgbClr val="C2410C"/>
                </a:solidFill>
              </a:rPr>
              <a:t>CO ŘÍKAJÍ DATA WHO O SOCIÁLNÍCH SÍTÍCH DOSPÍVAJÍCÍCH?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4BD254-E59D-4310-8512-B57DF8CCE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00125"/>
            <a:ext cx="3667125" cy="1666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2626"/>
          </a:solidFill>
          <a:ln xmlns:a="http://schemas.openxmlformats.org/drawingml/2006/main" w="38100">
            <a:solidFill>
              <a:srgbClr val="7F1D1D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11 %</a:t>
            </a:r>
          </a:p>
          <a:p xmlns:a="http://schemas.openxmlformats.org/drawingml/2006/main">
            <a:pPr algn="ctr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problematické používání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80B967-908A-4339-8C7B-61CEAF78C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1000125"/>
            <a:ext cx="3667125" cy="1666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38100">
            <a:solidFill>
              <a:srgbClr val="1E3A8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13 % dívek</a:t>
            </a:r>
          </a:p>
          <a:p xmlns:a="http://schemas.openxmlformats.org/drawingml/2006/main">
            <a:pPr algn="ctr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9 % chlapců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DFEC9F-9090-417E-8566-76CECBC8E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000125"/>
            <a:ext cx="3667125" cy="1666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CC15"/>
          </a:solidFill>
          <a:ln xmlns:a="http://schemas.openxmlformats.org/drawingml/2006/main" w="38100">
            <a:solidFill>
              <a:srgbClr val="A1620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11827"/>
                </a:solidFill>
              </a:defRPr>
            </a:pPr>
            <a:r>
              <a:rPr sz="1950" b="1">
                <a:solidFill>
                  <a:srgbClr val="111827"/>
                </a:solidFill>
              </a:rPr>
              <a:t>280 000</a:t>
            </a:r>
          </a:p>
          <a:p xmlns:a="http://schemas.openxmlformats.org/drawingml/2006/main">
            <a:pPr algn="ctr">
              <a:defRPr sz="1950" b="1">
                <a:solidFill>
                  <a:srgbClr val="111827"/>
                </a:solidFill>
              </a:defRPr>
            </a:pPr>
            <a:r>
              <a:rPr sz="1950" b="1">
                <a:solidFill>
                  <a:srgbClr val="111827"/>
                </a:solidFill>
              </a:rPr>
              <a:t>respondentů ve 44 zemích a regionech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BBCF0D-9447-4A9D-9016-EE4FD079C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2952750"/>
            <a:ext cx="5334000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0F766E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11827"/>
                </a:solidFill>
              </a:defRPr>
            </a:pPr>
            <a:r>
              <a:rPr sz="1650" b="0">
                <a:solidFill>
                  <a:srgbClr val="111827"/>
                </a:solidFill>
              </a:rPr>
              <a:t>PROBLEMATICKÉ POUŽÍVÁNÍ NEZNAMENÁ „KAŽDÝ, KDO JE ONLINE“.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650" b="0">
                <a:solidFill>
                  <a:srgbClr val="111827"/>
                </a:solidFill>
              </a:defRPr>
            </a:pPr>
            <a:r>
              <a:rPr sz="1650" b="0">
                <a:solidFill>
                  <a:srgbClr val="111827"/>
                </a:solidFill>
              </a:rPr>
              <a:t>WHO jej popisuje jako vzorec připomínající závislost: obtížná kontrola používání, nepříjemné pocity bez sítě, zanedbávání jiných činností a negativní dopady na běžný život.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650" b="0">
                <a:solidFill>
                  <a:srgbClr val="111827"/>
                </a:solidFill>
              </a:defRPr>
            </a:pPr>
            <a:r>
              <a:rPr sz="1650" b="0">
                <a:solidFill>
                  <a:srgbClr val="111827"/>
                </a:solidFill>
              </a:rPr>
              <a:t>Silné používání bez těchto příznaků není totéž.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0870A6-4FE7-4B09-891B-C293435E0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952750"/>
            <a:ext cx="5715000" cy="104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A5A5"/>
          </a:solidFill>
          <a:ln xmlns:a="http://schemas.openxmlformats.org/drawingml/2006/main" w="28575">
            <a:solidFill>
              <a:srgbClr val="B91C1C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SOCIÁLNÍ SÍTĚ MAJÍ I POZITIVNÍ STRÁNKU</a:t>
            </a:r>
          </a:p>
          <a:p xmlns:a="http://schemas.openxmlformats.org/drawingml/2006/main">
            <a:pPr algn="ctr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Odpovědné používání může podporovat kontakt a vrstevnickou oporu.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623DB9-7059-4080-AEC2-24A353A8B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238625"/>
            <a:ext cx="5286375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AE6FD"/>
          </a:solidFill>
          <a:ln xmlns:a="http://schemas.openxmlformats.org/drawingml/2006/main" w="28575">
            <a:solidFill>
              <a:srgbClr val="0369A1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Výsledky ukazují souvislosti, nikoli jednoduché tvrzení, že každé používání sociálních sítí automaticky způsobuje psychické problémy.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0F3E82-F0F5-45B9-A268-7A9411B50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810250"/>
            <a:ext cx="95250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7F3D0"/>
          </a:solidFill>
          <a:ln xmlns:a="http://schemas.openxmlformats.org/drawingml/2006/main" w="28575">
            <a:solidFill>
              <a:srgbClr val="04785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111827"/>
                </a:solidFill>
              </a:defRPr>
            </a:pPr>
            <a:r>
              <a:rPr sz="1725" b="1">
                <a:solidFill>
                  <a:srgbClr val="111827"/>
                </a:solidFill>
              </a:rPr>
              <a:t>ROZHODUJÍCÍ JE KONTROLA, DOPADY A TO, CO ONLINE ČINNOST NAHRAZUJE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0C34E0-AB74-4143-A794-DB9092617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72250"/>
            <a:ext cx="11811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750" b="0">
                <a:solidFill>
                  <a:srgbClr val="64748B"/>
                </a:solidFill>
              </a:defRPr>
            </a:pPr>
            <a:r>
              <a:rPr sz="750" b="0">
                <a:solidFill>
                  <a:srgbClr val="64748B"/>
                </a:solidFill>
              </a:rPr>
              <a:t>KRÁTKÁ VIDEA | školní prezentace | 8. 9. 2026 | 4</a:t>
            </a:r>
          </a:p>
        </p:txBody>
      </p:sp>
    </p:spTree>
    <p:extLst>
      <p:ext uri="{BB962C8B-B14F-4D97-AF65-F5344CB8AC3E}">
        <p14:creationId xmlns:p14="http://schemas.microsoft.com/office/powerpoint/2010/main" val="15674082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3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02E5C8-FC3C-42EB-AF3E-683AB97B4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71450"/>
            <a:ext cx="116205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D"/>
          </a:solidFill>
          <a:ln xmlns:a="http://schemas.openxmlformats.org/drawingml/2006/main" w="28575">
            <a:solidFill>
              <a:srgbClr val="6D28D9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75" b="1">
                <a:solidFill>
                  <a:srgbClr val="6D28D9"/>
                </a:solidFill>
              </a:defRPr>
            </a:pPr>
            <a:r>
              <a:rPr sz="2475" b="1">
                <a:solidFill>
                  <a:srgbClr val="6D28D9"/>
                </a:solidFill>
              </a:rPr>
              <a:t>PROČ JE TAK TĚŽKÉ PŘESTAT PO „JEŠTĚ JEDNOM VIDEU“?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966962-D011-440F-B516-C3BC72BF2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971550"/>
            <a:ext cx="373380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047"/>
          </a:solidFill>
          <a:ln xmlns:a="http://schemas.openxmlformats.org/drawingml/2006/main" w="38100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NEKONEČNÝ FEED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Není zde konec stránky, kapitoly ani dílu, který by přirozeně připomněl, že je čas přestat.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55F628-5250-4266-914B-CACB819A8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971550"/>
            <a:ext cx="373380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0A5FA"/>
          </a:solidFill>
          <a:ln xmlns:a="http://schemas.openxmlformats.org/drawingml/2006/main" w="38100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PERSONALIZACE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Algoritmus se učí z toho, co sledujeme, přeskočíme, komentujeme nebo si pustíme znovu.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AF31BB-C19C-4951-84A8-AEB1462D6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971550"/>
            <a:ext cx="373380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7185"/>
          </a:solidFill>
          <a:ln xmlns:a="http://schemas.openxmlformats.org/drawingml/2006/main" w="38100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PROMĚNLIVÁ ODMĚNA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Nevíme, zda další video bude nudné, nebo mimořádně zajímavé. Právě nejistota podporuje pokračování.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FE7E40-3341-4D13-8492-8A82052BF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3400425"/>
            <a:ext cx="373380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ADE80"/>
          </a:solidFill>
          <a:ln xmlns:a="http://schemas.openxmlformats.org/drawingml/2006/main" w="38100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SILNÉ PODNĚTY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Hudba, rychlý střih, titulky a emoce soutěží o okamžitou pozornost.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B4F777-C215-4B90-9ABC-82B036529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3400425"/>
            <a:ext cx="373380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84FC"/>
          </a:solidFill>
          <a:ln xmlns:a="http://schemas.openxmlformats.org/drawingml/2006/main" w="38100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SOCIÁLNÍ TLAK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Trendy, série, streaky a sdílené vtipy vytvářejí obavu, že nám něco důležitého unikne.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5C93A2-F459-47B3-BD64-7009A7FDD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400425"/>
            <a:ext cx="373380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923C"/>
          </a:solidFill>
          <a:ln xmlns:a="http://schemas.openxmlformats.org/drawingml/2006/main" w="38100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NÍZKÉ TŘENÍ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Stačí jediný pohyb prstem. Není potřeba vybírat nový pořad ani se rozhodnout pokračovat.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D8A0FB-1E45-4DB5-B8EF-2DC65B0DF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5857875"/>
            <a:ext cx="714375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7"/>
          </a:solidFill>
          <a:ln xmlns:a="http://schemas.openxmlformats.org/drawingml/2006/main" w="28575">
            <a:solidFill>
              <a:srgbClr val="FDE04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APLIKACE SOUTĚŽÍ O ČAS – UŽIVATEL POTŘEBUJE VLASTNÍ HRANICE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AECB19-FCD8-46C4-955A-60C323466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72250"/>
            <a:ext cx="11811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750" b="0">
                <a:solidFill>
                  <a:srgbClr val="64748B"/>
                </a:solidFill>
              </a:defRPr>
            </a:pPr>
            <a:r>
              <a:rPr sz="750" b="0">
                <a:solidFill>
                  <a:srgbClr val="64748B"/>
                </a:solidFill>
              </a:rPr>
              <a:t>KRÁTKÁ VIDEA | školní prezentace | 8. 9. 2026 | 5</a:t>
            </a:r>
          </a:p>
        </p:txBody>
      </p:sp>
    </p:spTree>
    <p:extLst>
      <p:ext uri="{BB962C8B-B14F-4D97-AF65-F5344CB8AC3E}">
        <p14:creationId xmlns:p14="http://schemas.microsoft.com/office/powerpoint/2010/main" val="75094301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CFD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6F00EA-41D5-4B19-8BEF-6FB485745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71450"/>
            <a:ext cx="116205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D"/>
          </a:solidFill>
          <a:ln xmlns:a="http://schemas.openxmlformats.org/drawingml/2006/main" w="28575">
            <a:solidFill>
              <a:srgbClr val="04785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75" b="1">
                <a:solidFill>
                  <a:srgbClr val="047857"/>
                </a:solidFill>
              </a:defRPr>
            </a:pPr>
            <a:r>
              <a:rPr sz="2475" b="1">
                <a:solidFill>
                  <a:srgbClr val="047857"/>
                </a:solidFill>
              </a:rPr>
              <a:t>PĚT ZPŮSOBŮ, JAK PRACOVAT S KRÁTKÝMI VIDEI VĚDOMĚJI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ED980A-3213-44FB-9151-5737F44F0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1000125"/>
            <a:ext cx="22098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047"/>
          </a:solidFill>
          <a:ln xmlns:a="http://schemas.openxmlformats.org/drawingml/2006/main" w="28575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11827"/>
                </a:solidFill>
              </a:defRPr>
            </a:pPr>
            <a:r>
              <a:rPr sz="1500" b="1">
                <a:solidFill>
                  <a:srgbClr val="111827"/>
                </a:solidFill>
              </a:rPr>
              <a:t>VYPNOUT NOTIFIKACE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9D5EC0-72A7-4575-970D-44C252941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1952625"/>
            <a:ext cx="22098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FDE04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Aplikace nepřeruší učení, rozhovor nebo odpočinek pokaždé, když chce získat pozornost.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08C87C-34E4-45DE-A261-5912CF742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1000125"/>
            <a:ext cx="22098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0A5FA"/>
          </a:solidFill>
          <a:ln xmlns:a="http://schemas.openxmlformats.org/drawingml/2006/main" w="28575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11827"/>
                </a:solidFill>
              </a:defRPr>
            </a:pPr>
            <a:r>
              <a:rPr sz="1500" b="1">
                <a:solidFill>
                  <a:srgbClr val="111827"/>
                </a:solidFill>
              </a:rPr>
              <a:t>ČASOVÝ LIMIT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9865F2-8C7A-4952-954F-32CCCD7E6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1952625"/>
            <a:ext cx="22098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60A5F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Předem určený čas pomůže všimnout si okamžiku, kdy plánovaná zábava přechází v automatické sledování.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127582-0B3C-4BAD-8FF9-A44999832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000125"/>
            <a:ext cx="22098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7185"/>
          </a:solidFill>
          <a:ln xmlns:a="http://schemas.openxmlformats.org/drawingml/2006/main" w="28575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11827"/>
                </a:solidFill>
              </a:defRPr>
            </a:pPr>
            <a:r>
              <a:rPr sz="1500" b="1">
                <a:solidFill>
                  <a:srgbClr val="111827"/>
                </a:solidFill>
              </a:rPr>
              <a:t>BEZ MOBILU V POSTELI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9BEB69-06D1-4A43-9E85-E9D4F3794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952625"/>
            <a:ext cx="22098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FB7185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Telefon mimo dosah omezuje pozdní sledování a světlo v době, kdy se tělo připravuje na spánek.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B3B405-D8F4-4ACA-B443-31D951FDF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1000125"/>
            <a:ext cx="22098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ADE80"/>
          </a:solidFill>
          <a:ln xmlns:a="http://schemas.openxmlformats.org/drawingml/2006/main" w="28575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11827"/>
                </a:solidFill>
              </a:defRPr>
            </a:pPr>
            <a:r>
              <a:rPr sz="1500" b="1">
                <a:solidFill>
                  <a:srgbClr val="111827"/>
                </a:solidFill>
              </a:rPr>
              <a:t>OVĚŘIT ZDROJ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90CB77-577D-44CA-A838-4FC697580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1952625"/>
            <a:ext cx="22098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4ADE80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U faktických tvrzení zjistit autora, původ informace, datum, motivaci a další nezávislý zdroj.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F03D22-5F7B-4EB3-9176-A183CC119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1000125"/>
            <a:ext cx="22098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84FC"/>
          </a:solidFill>
          <a:ln xmlns:a="http://schemas.openxmlformats.org/drawingml/2006/main" w="28575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11827"/>
                </a:solidFill>
              </a:defRPr>
            </a:pPr>
            <a:r>
              <a:rPr sz="1500" b="1">
                <a:solidFill>
                  <a:srgbClr val="111827"/>
                </a:solidFill>
              </a:rPr>
              <a:t>TVŮRCE, NEJEN DIVÁK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B0A640-C5F3-4C1E-B2FE-9E5B59498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1952625"/>
            <a:ext cx="22098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C084FC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Vědomá tvorba, komentování a rozbor obsahu mohou být aktivnější než nekonečné pasivní posouvání.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A7CE41-962F-4D77-BDDE-98814B521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048250"/>
            <a:ext cx="111442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EF3C7"/>
          </a:solidFill>
          <a:ln xmlns:a="http://schemas.openxmlformats.org/drawingml/2006/main" w="38100">
            <a:solidFill>
              <a:srgbClr val="D97706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CO LZE SLEDOVAT?</a:t>
            </a:r>
          </a:p>
          <a:p xmlns:a="http://schemas.openxmlformats.org/drawingml/2006/main">
            <a:pPr algn="ctr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Kolikrát aplikaci otevřu • celkový čas • nejdelší relace • používání před spaním • přerušení učení • nálada po sledování • obsah, který si skutečně pamatuji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5D7409-BCEC-4135-9C95-2364B0942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72250"/>
            <a:ext cx="11811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750" b="0">
                <a:solidFill>
                  <a:srgbClr val="64748B"/>
                </a:solidFill>
              </a:defRPr>
            </a:pPr>
            <a:r>
              <a:rPr sz="750" b="0">
                <a:solidFill>
                  <a:srgbClr val="64748B"/>
                </a:solidFill>
              </a:rPr>
              <a:t>KRÁTKÁ VIDEA | školní prezentace | 8. 9. 2026 | 6</a:t>
            </a:r>
          </a:p>
        </p:txBody>
      </p:sp>
    </p:spTree>
    <p:extLst>
      <p:ext uri="{BB962C8B-B14F-4D97-AF65-F5344CB8AC3E}">
        <p14:creationId xmlns:p14="http://schemas.microsoft.com/office/powerpoint/2010/main" val="137271959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1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BF0F2F-52AA-4D52-B745-A627C0434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71450"/>
            <a:ext cx="116205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D"/>
          </a:solidFill>
          <a:ln xmlns:a="http://schemas.openxmlformats.org/drawingml/2006/main" w="28575">
            <a:solidFill>
              <a:srgbClr val="BE123C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75" b="1">
                <a:solidFill>
                  <a:srgbClr val="BE123C"/>
                </a:solidFill>
              </a:defRPr>
            </a:pPr>
            <a:r>
              <a:rPr sz="2475" b="1">
                <a:solidFill>
                  <a:srgbClr val="BE123C"/>
                </a:solidFill>
              </a:rPr>
              <a:t>NIČÍ KRÁTKÁ VIDEA POZORNOST, NEBO JEN ODHALUJÍ NAŠE NÁVYKY?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19213F-7269-410D-8729-328F72390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000125"/>
            <a:ext cx="5381625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ECACA"/>
          </a:solidFill>
          <a:ln xmlns:a="http://schemas.openxmlformats.org/drawingml/2006/main" w="38100">
            <a:solidFill>
              <a:srgbClr val="B91C1C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11827"/>
                </a:solidFill>
              </a:defRPr>
            </a:pPr>
            <a:r>
              <a:rPr sz="1725" b="0">
                <a:solidFill>
                  <a:srgbClr val="111827"/>
                </a:solidFill>
              </a:rPr>
              <a:t>ARGUMENT PRO VÝRAZNÉ OMEZENÍ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725" b="0">
                <a:solidFill>
                  <a:srgbClr val="111827"/>
                </a:solidFill>
              </a:defRPr>
            </a:pPr>
            <a:r>
              <a:rPr sz="1725" b="0">
                <a:solidFill>
                  <a:srgbClr val="111827"/>
                </a:solidFill>
              </a:rPr>
              <a:t>Nekonečný personalizovaný obsah je navržený tak, aby co nejdéle udržel uživatele. Může narušovat spánek, školní práci a schopnost vydržet u pomalejší činnosti. Jednotlivec soupeří s profesionálně optimalizovaným systémem.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D1253B-2D08-48CF-9C25-3CDB8DD4B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000125"/>
            <a:ext cx="5381625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DBFE"/>
          </a:solidFill>
          <a:ln xmlns:a="http://schemas.openxmlformats.org/drawingml/2006/main" w="38100">
            <a:solidFill>
              <a:srgbClr val="1D4ED8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11827"/>
                </a:solidFill>
              </a:defRPr>
            </a:pPr>
            <a:r>
              <a:rPr sz="1725" b="0">
                <a:solidFill>
                  <a:srgbClr val="111827"/>
                </a:solidFill>
              </a:rPr>
              <a:t>ARGUMENT PRO DIGITÁLNÍ GRAMOTNOST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725" b="0">
                <a:solidFill>
                  <a:srgbClr val="111827"/>
                </a:solidFill>
              </a:defRPr>
            </a:pPr>
            <a:r>
              <a:rPr sz="1725" b="0">
                <a:solidFill>
                  <a:srgbClr val="111827"/>
                </a:solidFill>
              </a:rPr>
              <a:t>Krátká videa mohou vzdělávat, inspirovat a spojovat lidi. Samotný formát není automaticky škodlivý a zákaz nenaučí kontrolu používání ani ověřování informací. Důležité jsou návyky, obsah a transparentnost algoritmů.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A80387-CC01-40E6-83AA-9C25BCF86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4762500"/>
            <a:ext cx="866775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047"/>
          </a:solidFill>
          <a:ln xmlns:a="http://schemas.openxmlformats.org/drawingml/2006/main" w="38100">
            <a:solidFill>
              <a:srgbClr val="000000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11827"/>
                </a:solidFill>
              </a:defRPr>
            </a:pPr>
            <a:r>
              <a:rPr sz="1800" b="1">
                <a:solidFill>
                  <a:srgbClr val="111827"/>
                </a:solidFill>
              </a:rPr>
              <a:t>MOŽNÝ KOMPROMIS: Chránit spánek a soustředěnou práci, ale učit se obsah vědomě vybírat a hodnotit.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1A1AEC-9DDF-4975-9B2B-FA11A6E24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5695950"/>
            <a:ext cx="59055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C3AED"/>
          </a:solidFill>
          <a:ln xmlns:a="http://schemas.openxmlformats.org/drawingml/2006/main" w="28575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KDO OVLÁDÁ KOHO – VY FEED, NEBO FEED VÁS?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5C8BE8-2FC1-4FE5-A7FF-05DDA434B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72250"/>
            <a:ext cx="11811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750" b="0">
                <a:solidFill>
                  <a:srgbClr val="64748B"/>
                </a:solidFill>
              </a:defRPr>
            </a:pPr>
            <a:r>
              <a:rPr sz="750" b="0">
                <a:solidFill>
                  <a:srgbClr val="64748B"/>
                </a:solidFill>
              </a:rPr>
              <a:t>KRÁTKÁ VIDEA | školní prezentace | 8. 9. 2026 | 7</a:t>
            </a:r>
          </a:p>
        </p:txBody>
      </p:sp>
    </p:spTree>
    <p:extLst>
      <p:ext uri="{BB962C8B-B14F-4D97-AF65-F5344CB8AC3E}">
        <p14:creationId xmlns:p14="http://schemas.microsoft.com/office/powerpoint/2010/main" val="66492638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2026-09-08T18:09:13.3350000Z</dcterms:created>
  <dcterms:modified xsi:type="dcterms:W3CDTF">2026-09-08T18:09:13.3350000Z</dcterms:modified>
</coreProperties>
</file>